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0"/>
  </p:notesMasterIdLst>
  <p:handoutMasterIdLst>
    <p:handoutMasterId r:id="rId11"/>
  </p:handoutMasterIdLst>
  <p:sldIdLst>
    <p:sldId id="256" r:id="rId2"/>
    <p:sldId id="343" r:id="rId3"/>
    <p:sldId id="344" r:id="rId4"/>
    <p:sldId id="342" r:id="rId5"/>
    <p:sldId id="328" r:id="rId6"/>
    <p:sldId id="332" r:id="rId7"/>
    <p:sldId id="341" r:id="rId8"/>
    <p:sldId id="283" r:id="rId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ie Sewell" initials="FS" lastIdx="26" clrIdx="0">
    <p:extLst>
      <p:ext uri="{19B8F6BF-5375-455C-9EA6-DF929625EA0E}">
        <p15:presenceInfo xmlns:p15="http://schemas.microsoft.com/office/powerpoint/2012/main" userId="a85ac431ce4ef133" providerId="Windows Live"/>
      </p:ext>
    </p:extLst>
  </p:cmAuthor>
  <p:cmAuthor id="2" name="CARD User" initials="CU" lastIdx="1" clrIdx="1">
    <p:extLst>
      <p:ext uri="{19B8F6BF-5375-455C-9EA6-DF929625EA0E}">
        <p15:presenceInfo xmlns:p15="http://schemas.microsoft.com/office/powerpoint/2012/main" userId="CARD User" providerId="None"/>
      </p:ext>
    </p:extLst>
  </p:cmAuthor>
  <p:cmAuthor id="3" name="Niall" initials="N" lastIdx="2" clrIdx="2">
    <p:extLst>
      <p:ext uri="{19B8F6BF-5375-455C-9EA6-DF929625EA0E}">
        <p15:presenceInfo xmlns:p15="http://schemas.microsoft.com/office/powerpoint/2012/main" userId="Ni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FF8D"/>
    <a:srgbClr val="BF2501"/>
    <a:srgbClr val="02D4A2"/>
    <a:srgbClr val="FF9933"/>
    <a:srgbClr val="C6E6A2"/>
    <a:srgbClr val="7B74C2"/>
    <a:srgbClr val="FFA3A3"/>
    <a:srgbClr val="F6F6F6"/>
    <a:srgbClr val="F6BE98"/>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4" autoAdjust="0"/>
    <p:restoredTop sz="86766" autoAdjust="0"/>
  </p:normalViewPr>
  <p:slideViewPr>
    <p:cSldViewPr snapToGrid="0">
      <p:cViewPr varScale="1">
        <p:scale>
          <a:sx n="52" d="100"/>
          <a:sy n="52" d="100"/>
        </p:scale>
        <p:origin x="84" y="1308"/>
      </p:cViewPr>
      <p:guideLst>
        <p:guide orient="horz" pos="2160"/>
        <p:guide pos="3840"/>
      </p:guideLst>
    </p:cSldViewPr>
  </p:slideViewPr>
  <p:notesTextViewPr>
    <p:cViewPr>
      <p:scale>
        <a:sx n="3" d="2"/>
        <a:sy n="3" d="2"/>
      </p:scale>
      <p:origin x="0" y="0"/>
    </p:cViewPr>
  </p:notesTextViewPr>
  <p:notesViewPr>
    <p:cSldViewPr snapToGrid="0">
      <p:cViewPr varScale="1">
        <p:scale>
          <a:sx n="78" d="100"/>
          <a:sy n="78" d="100"/>
        </p:scale>
        <p:origin x="396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baseline="0" dirty="0">
                <a:solidFill>
                  <a:schemeClr val="tx1">
                    <a:lumMod val="65000"/>
                    <a:lumOff val="35000"/>
                  </a:schemeClr>
                </a:solidFill>
              </a:rPr>
              <a:t>August Non-Grocery Shopping Dispersion to Competitive Destinations</a:t>
            </a:r>
            <a:endParaRPr lang="en-US" sz="900"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660048232089647E-2"/>
          <c:y val="0.15587459452148533"/>
          <c:w val="0.93354291883288232"/>
          <c:h val="0.69693942970734357"/>
        </c:manualLayout>
      </c:layout>
      <c:ofPieChart>
        <c:ofPieType val="pie"/>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9AC-47D9-B085-28EA364522B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9AC-47D9-B085-28EA364522B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9AC-47D9-B085-28EA364522B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9AC-47D9-B085-28EA364522B8}"/>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9AC-47D9-B085-28EA364522B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9AC-47D9-B085-28EA364522B8}"/>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9AC-47D9-B085-28EA364522B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9AC-47D9-B085-28EA364522B8}"/>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9AC-47D9-B085-28EA364522B8}"/>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9AC-47D9-B085-28EA364522B8}"/>
              </c:ext>
            </c:extLst>
          </c:dPt>
          <c:dLbls>
            <c:dLbl>
              <c:idx val="0"/>
              <c:layout>
                <c:manualLayout>
                  <c:x val="0.15066377834578842"/>
                  <c:y val="-7.1505904170284689E-4"/>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lumMod val="85000"/>
                          </a:schemeClr>
                        </a:solidFill>
                        <a:latin typeface="+mn-lt"/>
                        <a:ea typeface="+mn-ea"/>
                        <a:cs typeface="+mn-cs"/>
                      </a:defRPr>
                    </a:pPr>
                    <a:r>
                      <a:rPr lang="en-US" dirty="0">
                        <a:solidFill>
                          <a:schemeClr val="bg1">
                            <a:lumMod val="85000"/>
                          </a:schemeClr>
                        </a:solidFill>
                      </a:rPr>
                      <a:t>Lisburn TC</a:t>
                    </a:r>
                    <a:r>
                      <a:rPr lang="en-US" baseline="0" dirty="0">
                        <a:solidFill>
                          <a:schemeClr val="bg1">
                            <a:lumMod val="85000"/>
                          </a:schemeClr>
                        </a:solidFill>
                      </a:rPr>
                      <a:t> (42%)</a:t>
                    </a:r>
                    <a:endParaRPr lang="en-US" dirty="0">
                      <a:solidFill>
                        <a:schemeClr val="bg1">
                          <a:lumMod val="8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lumMod val="8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9AC-47D9-B085-28EA364522B8}"/>
                </c:ext>
                <c:ext xmlns:c15="http://schemas.microsoft.com/office/drawing/2012/chart" uri="{CE6537A1-D6FC-4f65-9D91-7224C49458BB}">
                  <c15:layout>
                    <c:manualLayout>
                      <c:w val="0.13247903226117197"/>
                      <c:h val="0.16253220581646718"/>
                    </c:manualLayout>
                  </c15:layout>
                </c:ext>
              </c:extLst>
            </c:dLbl>
            <c:dLbl>
              <c:idx val="1"/>
              <c:layout>
                <c:manualLayout>
                  <c:x val="7.2016442252497825E-3"/>
                  <c:y val="-6.0117851494748027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baseline="0" dirty="0">
                        <a:solidFill>
                          <a:schemeClr val="tx1">
                            <a:lumMod val="50000"/>
                            <a:lumOff val="50000"/>
                          </a:schemeClr>
                        </a:solidFill>
                      </a:rPr>
                      <a:t>Belfast Centre - </a:t>
                    </a:r>
                    <a:fld id="{9ACDEA8B-3D38-46FD-8594-3B21B85F4B9D}" type="VALUE">
                      <a:rPr lang="en-US" smtClean="0">
                        <a:solidFill>
                          <a:schemeClr val="tx1">
                            <a:lumMod val="50000"/>
                            <a:lumOff val="50000"/>
                          </a:schemeClr>
                        </a:solidFill>
                      </a:rPr>
                      <a:pPr>
                        <a:defRPr sz="800">
                          <a:solidFill>
                            <a:schemeClr val="tx1">
                              <a:lumMod val="50000"/>
                              <a:lumOff val="50000"/>
                            </a:schemeClr>
                          </a:solidFill>
                        </a:defRPr>
                      </a:pPr>
                      <a:t>[VALUE]</a:t>
                    </a:fld>
                    <a:endParaRPr lang="en-US"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9AC-47D9-B085-28EA364522B8}"/>
                </c:ext>
                <c:ext xmlns:c15="http://schemas.microsoft.com/office/drawing/2012/chart" uri="{CE6537A1-D6FC-4f65-9D91-7224C49458BB}">
                  <c15:dlblFieldTable/>
                  <c15:showDataLabelsRange val="0"/>
                </c:ext>
              </c:extLst>
            </c:dLbl>
            <c:dLbl>
              <c:idx val="2"/>
              <c:layout>
                <c:manualLayout>
                  <c:x val="6.075554441935492E-3"/>
                  <c:y val="3.6890129906800243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dirty="0">
                        <a:solidFill>
                          <a:schemeClr val="tx1">
                            <a:lumMod val="50000"/>
                            <a:lumOff val="50000"/>
                          </a:schemeClr>
                        </a:solidFill>
                      </a:rPr>
                      <a:t>Banbridge - </a:t>
                    </a:r>
                    <a:fld id="{6C96B2A2-5D21-457C-B829-7D408E564E17}" type="VALUE">
                      <a:rPr lang="en-US" smtClean="0">
                        <a:solidFill>
                          <a:schemeClr val="tx1">
                            <a:lumMod val="50000"/>
                            <a:lumOff val="50000"/>
                          </a:schemeClr>
                        </a:solidFill>
                      </a:rPr>
                      <a:pPr>
                        <a:defRPr sz="800">
                          <a:solidFill>
                            <a:schemeClr val="tx1">
                              <a:lumMod val="50000"/>
                              <a:lumOff val="50000"/>
                            </a:schemeClr>
                          </a:solidFill>
                        </a:defRPr>
                      </a:pPr>
                      <a:t>[VALUE]</a:t>
                    </a:fld>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9AC-47D9-B085-28EA364522B8}"/>
                </c:ext>
                <c:ext xmlns:c15="http://schemas.microsoft.com/office/drawing/2012/chart" uri="{CE6537A1-D6FC-4f65-9D91-7224C49458BB}">
                  <c15:dlblFieldTable/>
                  <c15:showDataLabelsRange val="0"/>
                </c:ext>
              </c:extLst>
            </c:dLbl>
            <c:dLbl>
              <c:idx val="3"/>
              <c:layout>
                <c:manualLayout>
                  <c:x val="-6.5993466467328763E-3"/>
                  <c:y val="1.5725195995343877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dirty="0" err="1">
                        <a:solidFill>
                          <a:schemeClr val="tx1">
                            <a:lumMod val="50000"/>
                            <a:lumOff val="50000"/>
                          </a:schemeClr>
                        </a:solidFill>
                      </a:rPr>
                      <a:t>Sprucefield</a:t>
                    </a:r>
                    <a:r>
                      <a:rPr lang="en-US" dirty="0">
                        <a:solidFill>
                          <a:schemeClr val="tx1">
                            <a:lumMod val="50000"/>
                            <a:lumOff val="50000"/>
                          </a:schemeClr>
                        </a:solidFill>
                      </a:rPr>
                      <a:t> - </a:t>
                    </a:r>
                    <a:fld id="{A97B786B-16DA-499D-8CDC-43F3A5263926}" type="VALUE">
                      <a:rPr lang="en-US" smtClean="0">
                        <a:solidFill>
                          <a:schemeClr val="tx1">
                            <a:lumMod val="50000"/>
                            <a:lumOff val="50000"/>
                          </a:schemeClr>
                        </a:solidFill>
                      </a:rPr>
                      <a:pPr>
                        <a:defRPr sz="800">
                          <a:solidFill>
                            <a:schemeClr val="tx1">
                              <a:lumMod val="50000"/>
                              <a:lumOff val="50000"/>
                            </a:schemeClr>
                          </a:solidFill>
                        </a:defRPr>
                      </a:pPr>
                      <a:t>[VALUE]</a:t>
                    </a:fld>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9AC-47D9-B085-28EA364522B8}"/>
                </c:ext>
                <c:ext xmlns:c15="http://schemas.microsoft.com/office/drawing/2012/chart" uri="{CE6537A1-D6FC-4f65-9D91-7224C49458BB}">
                  <c15:dlblFieldTable/>
                  <c15:showDataLabelsRange val="0"/>
                </c:ext>
              </c:extLst>
            </c:dLbl>
            <c:dLbl>
              <c:idx val="4"/>
              <c:layout>
                <c:manualLayout>
                  <c:x val="-8.3159491372205036E-3"/>
                  <c:y val="9.2630151934280473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dirty="0">
                        <a:solidFill>
                          <a:schemeClr val="tx1">
                            <a:lumMod val="50000"/>
                            <a:lumOff val="50000"/>
                          </a:schemeClr>
                        </a:solidFill>
                      </a:rPr>
                      <a:t>Boucher</a:t>
                    </a:r>
                    <a:r>
                      <a:rPr lang="en-US" baseline="0" dirty="0">
                        <a:solidFill>
                          <a:schemeClr val="tx1">
                            <a:lumMod val="50000"/>
                            <a:lumOff val="50000"/>
                          </a:schemeClr>
                        </a:solidFill>
                      </a:rPr>
                      <a:t> Rd</a:t>
                    </a:r>
                    <a:r>
                      <a:rPr lang="en-US" dirty="0">
                        <a:solidFill>
                          <a:schemeClr val="tx1">
                            <a:lumMod val="50000"/>
                            <a:lumOff val="50000"/>
                          </a:schemeClr>
                        </a:solidFill>
                      </a:rPr>
                      <a:t> - </a:t>
                    </a:r>
                    <a:fld id="{8BFA24FC-C38A-4AD7-9C77-829966F70ED4}" type="VALUE">
                      <a:rPr lang="en-US" smtClean="0">
                        <a:solidFill>
                          <a:schemeClr val="tx1">
                            <a:lumMod val="50000"/>
                            <a:lumOff val="50000"/>
                          </a:schemeClr>
                        </a:solidFill>
                      </a:rPr>
                      <a:pPr>
                        <a:defRPr sz="800">
                          <a:solidFill>
                            <a:schemeClr val="tx1">
                              <a:lumMod val="50000"/>
                              <a:lumOff val="50000"/>
                            </a:schemeClr>
                          </a:solidFill>
                        </a:defRPr>
                      </a:pPr>
                      <a:t>[VALUE]</a:t>
                    </a:fld>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9AC-47D9-B085-28EA364522B8}"/>
                </c:ext>
                <c:ext xmlns:c15="http://schemas.microsoft.com/office/drawing/2012/chart" uri="{CE6537A1-D6FC-4f65-9D91-7224C49458BB}">
                  <c15:dlblFieldTable/>
                  <c15:showDataLabelsRange val="0"/>
                </c:ext>
              </c:extLst>
            </c:dLbl>
            <c:dLbl>
              <c:idx val="5"/>
              <c:layout>
                <c:manualLayout>
                  <c:x val="-3.7711588299689639E-3"/>
                  <c:y val="-1.4805282201153222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baseline="0" dirty="0" err="1">
                        <a:solidFill>
                          <a:schemeClr val="tx1">
                            <a:lumMod val="50000"/>
                            <a:lumOff val="50000"/>
                          </a:schemeClr>
                        </a:solidFill>
                      </a:rPr>
                      <a:t>Rushmere</a:t>
                    </a:r>
                    <a:r>
                      <a:rPr lang="en-US" baseline="0" dirty="0">
                        <a:solidFill>
                          <a:schemeClr val="tx1">
                            <a:lumMod val="50000"/>
                            <a:lumOff val="50000"/>
                          </a:schemeClr>
                        </a:solidFill>
                      </a:rPr>
                      <a:t> - </a:t>
                    </a:r>
                    <a:fld id="{A8BA3B65-94F4-4810-97D4-C4C212153D13}" type="VALUE">
                      <a:rPr lang="en-US" smtClean="0">
                        <a:solidFill>
                          <a:schemeClr val="tx1">
                            <a:lumMod val="50000"/>
                            <a:lumOff val="50000"/>
                          </a:schemeClr>
                        </a:solidFill>
                      </a:rPr>
                      <a:pPr>
                        <a:defRPr sz="800">
                          <a:solidFill>
                            <a:schemeClr val="tx1">
                              <a:lumMod val="50000"/>
                              <a:lumOff val="50000"/>
                            </a:schemeClr>
                          </a:solidFill>
                        </a:defRPr>
                      </a:pPr>
                      <a:t>[VALUE]</a:t>
                    </a:fld>
                    <a:endParaRPr lang="en-US"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9AC-47D9-B085-28EA364522B8}"/>
                </c:ext>
                <c:ext xmlns:c15="http://schemas.microsoft.com/office/drawing/2012/chart" uri="{CE6537A1-D6FC-4f65-9D91-7224C49458BB}">
                  <c15:dlblFieldTable/>
                  <c15:showDataLabelsRange val="0"/>
                </c:ext>
              </c:extLst>
            </c:dLbl>
            <c:dLbl>
              <c:idx val="6"/>
              <c:layout>
                <c:manualLayout>
                  <c:x val="3.2413835366435165E-3"/>
                  <c:y val="-4.7811205733269323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dirty="0">
                        <a:solidFill>
                          <a:schemeClr val="tx1">
                            <a:lumMod val="50000"/>
                            <a:lumOff val="50000"/>
                          </a:schemeClr>
                        </a:solidFill>
                      </a:rPr>
                      <a:t>Craigavon -</a:t>
                    </a:r>
                    <a:r>
                      <a:rPr lang="en-US" baseline="0" dirty="0">
                        <a:solidFill>
                          <a:schemeClr val="tx1">
                            <a:lumMod val="50000"/>
                            <a:lumOff val="50000"/>
                          </a:schemeClr>
                        </a:solidFill>
                      </a:rPr>
                      <a:t> </a:t>
                    </a:r>
                    <a:fld id="{DE4F28D7-2F00-4715-B49E-9E81C08BB0A5}" type="VALUE">
                      <a:rPr lang="en-US" smtClean="0">
                        <a:solidFill>
                          <a:schemeClr val="tx1">
                            <a:lumMod val="50000"/>
                            <a:lumOff val="50000"/>
                          </a:schemeClr>
                        </a:solidFill>
                      </a:rPr>
                      <a:pPr>
                        <a:defRPr sz="800">
                          <a:solidFill>
                            <a:schemeClr val="tx1">
                              <a:lumMod val="50000"/>
                              <a:lumOff val="50000"/>
                            </a:schemeClr>
                          </a:solidFill>
                        </a:defRPr>
                      </a:pPr>
                      <a:t>[VALUE]</a:t>
                    </a:fld>
                    <a:endParaRPr lang="en-US"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E9AC-47D9-B085-28EA364522B8}"/>
                </c:ext>
                <c:ext xmlns:c15="http://schemas.microsoft.com/office/drawing/2012/chart" uri="{CE6537A1-D6FC-4f65-9D91-7224C49458BB}">
                  <c15:dlblFieldTable/>
                  <c15:showDataLabelsRange val="0"/>
                </c:ext>
              </c:extLst>
            </c:dLbl>
            <c:dLbl>
              <c:idx val="7"/>
              <c:layout>
                <c:manualLayout>
                  <c:x val="7.1008273209652986E-2"/>
                  <c:y val="1.5042357516929882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dirty="0">
                        <a:solidFill>
                          <a:schemeClr val="tx1">
                            <a:lumMod val="50000"/>
                            <a:lumOff val="50000"/>
                          </a:schemeClr>
                        </a:solidFill>
                      </a:rPr>
                      <a:t>Croydon - </a:t>
                    </a:r>
                    <a:fld id="{2A3E62C4-7D1B-41B3-87C1-FE408252E18F}" type="VALUE">
                      <a:rPr lang="en-US" smtClean="0">
                        <a:solidFill>
                          <a:schemeClr val="tx1">
                            <a:lumMod val="50000"/>
                            <a:lumOff val="50000"/>
                          </a:schemeClr>
                        </a:solidFill>
                      </a:rPr>
                      <a:pPr>
                        <a:defRPr sz="800">
                          <a:solidFill>
                            <a:schemeClr val="tx1">
                              <a:lumMod val="50000"/>
                              <a:lumOff val="50000"/>
                            </a:schemeClr>
                          </a:solidFill>
                        </a:defRPr>
                      </a:pPr>
                      <a:t>[VALUE]</a:t>
                    </a:fld>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9AC-47D9-B085-28EA364522B8}"/>
                </c:ext>
                <c:ext xmlns:c15="http://schemas.microsoft.com/office/drawing/2012/chart" uri="{CE6537A1-D6FC-4f65-9D91-7224C49458BB}">
                  <c15:dlblFieldTable/>
                  <c15:showDataLabelsRange val="0"/>
                </c:ext>
              </c:extLst>
            </c:dLbl>
            <c:dLbl>
              <c:idx val="8"/>
              <c:layout>
                <c:manualLayout>
                  <c:x val="-2.6716299787876849E-2"/>
                  <c:y val="1.2144223329846734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r>
                      <a:rPr lang="en-US">
                        <a:solidFill>
                          <a:schemeClr val="tx1">
                            <a:lumMod val="50000"/>
                            <a:lumOff val="50000"/>
                          </a:schemeClr>
                        </a:solidFill>
                      </a:rPr>
                      <a:t>Guilford - </a:t>
                    </a:r>
                    <a:fld id="{2DD5A075-78B3-4859-8B4C-08F5F4C7C6AF}" type="VALUE">
                      <a:rPr lang="en-US" smtClean="0">
                        <a:solidFill>
                          <a:schemeClr val="tx1">
                            <a:lumMod val="50000"/>
                            <a:lumOff val="50000"/>
                          </a:schemeClr>
                        </a:solidFill>
                      </a:rPr>
                      <a:pPr>
                        <a:defRPr sz="800">
                          <a:solidFill>
                            <a:schemeClr val="tx1">
                              <a:lumMod val="50000"/>
                              <a:lumOff val="50000"/>
                            </a:schemeClr>
                          </a:solidFill>
                        </a:defRPr>
                      </a:pPr>
                      <a:t>[VALUE]</a:t>
                    </a:fld>
                    <a:endParaRPr lang="en-US">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E9AC-47D9-B085-28EA364522B8}"/>
                </c:ext>
                <c:ext xmlns:c15="http://schemas.microsoft.com/office/drawing/2012/chart" uri="{CE6537A1-D6FC-4f65-9D91-7224C49458BB}">
                  <c15:dlblFieldTable/>
                  <c15:showDataLabelsRange val="0"/>
                </c:ext>
              </c:extLst>
            </c:dLbl>
            <c:dLbl>
              <c:idx val="9"/>
              <c:delete val="1"/>
              <c:extLst xmlns:c16r2="http://schemas.microsoft.com/office/drawing/2015/06/chart">
                <c:ext xmlns:c16="http://schemas.microsoft.com/office/drawing/2014/chart" uri="{C3380CC4-5D6E-409C-BE32-E72D297353CC}">
                  <c16:uniqueId val="{00000013-E9AC-47D9-B085-28EA364522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Sheet1!$A$2:$A$10</c:f>
              <c:strCache>
                <c:ptCount val="6"/>
                <c:pt idx="0">
                  <c:v>Lisburn</c:v>
                </c:pt>
                <c:pt idx="1">
                  <c:v>Belfast CC</c:v>
                </c:pt>
                <c:pt idx="2">
                  <c:v>Banbridge</c:v>
                </c:pt>
                <c:pt idx="3">
                  <c:v>Sprucefield</c:v>
                </c:pt>
                <c:pt idx="4">
                  <c:v>Boucher Road</c:v>
                </c:pt>
                <c:pt idx="5">
                  <c:v>Rushmere</c:v>
                </c:pt>
              </c:strCache>
            </c:strRef>
          </c:cat>
          <c:val>
            <c:numRef>
              <c:f>Sheet1!$B$2:$B$10</c:f>
              <c:numCache>
                <c:formatCode>0.0</c:formatCode>
                <c:ptCount val="9"/>
                <c:pt idx="0">
                  <c:v>2.2999999999999998</c:v>
                </c:pt>
                <c:pt idx="1">
                  <c:v>1.5</c:v>
                </c:pt>
                <c:pt idx="2">
                  <c:v>0.3</c:v>
                </c:pt>
                <c:pt idx="3">
                  <c:v>0.8</c:v>
                </c:pt>
                <c:pt idx="4">
                  <c:v>0.6</c:v>
                </c:pt>
                <c:pt idx="5">
                  <c:v>0.2</c:v>
                </c:pt>
              </c:numCache>
            </c:numRef>
          </c:val>
          <c:extLst xmlns:c16r2="http://schemas.microsoft.com/office/drawing/2015/06/chart">
            <c:ext xmlns:c16="http://schemas.microsoft.com/office/drawing/2014/chart" uri="{C3380CC4-5D6E-409C-BE32-E72D297353CC}">
              <c16:uniqueId val="{00000014-E9AC-47D9-B085-28EA364522B8}"/>
            </c:ext>
          </c:extLst>
        </c:ser>
        <c:dLbls>
          <c:showLegendKey val="0"/>
          <c:showVal val="0"/>
          <c:showCatName val="0"/>
          <c:showSerName val="0"/>
          <c:showPercent val="0"/>
          <c:showBubbleSize val="0"/>
          <c:showLeaderLines val="1"/>
        </c:dLbls>
        <c:gapWidth val="100"/>
        <c:splitType val="pos"/>
        <c:splitPos val="8"/>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dirty="0">
                <a:solidFill>
                  <a:schemeClr val="tx1">
                    <a:lumMod val="65000"/>
                    <a:lumOff val="35000"/>
                  </a:schemeClr>
                </a:solidFill>
              </a:rPr>
              <a:t>For</a:t>
            </a:r>
            <a:r>
              <a:rPr lang="en-US" sz="900" baseline="0" dirty="0">
                <a:solidFill>
                  <a:schemeClr val="tx1">
                    <a:lumMod val="65000"/>
                    <a:lumOff val="35000"/>
                  </a:schemeClr>
                </a:solidFill>
              </a:rPr>
              <a:t> a better city?</a:t>
            </a:r>
            <a:endParaRPr lang="en-US" sz="900"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67771791683935"/>
          <c:y val="0.17436896126923271"/>
          <c:w val="0.62264484044757562"/>
          <c:h val="0.71573554730039379"/>
        </c:manualLayout>
      </c:layout>
      <c:pieChart>
        <c:varyColors val="1"/>
        <c:ser>
          <c:idx val="0"/>
          <c:order val="0"/>
          <c:tx>
            <c:strRef>
              <c:f>Sheet1!$B$1</c:f>
              <c:strCache>
                <c:ptCount val="1"/>
                <c:pt idx="0">
                  <c:v>Overall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931-450C-A9A1-1003C55DBB7D}"/>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931-450C-A9A1-1003C55DBB7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931-450C-A9A1-1003C55DBB7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931-450C-A9A1-1003C55DBB7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2931-450C-A9A1-1003C55DBB7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2931-450C-A9A1-1003C55DBB7D}"/>
              </c:ext>
            </c:extLst>
          </c:dPt>
          <c:dLbls>
            <c:dLbl>
              <c:idx val="0"/>
              <c:layout>
                <c:manualLayout>
                  <c:x val="-1.7543859649122806E-2"/>
                  <c:y val="1.613345287332667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931-450C-A9A1-1003C55DBB7D}"/>
                </c:ext>
                <c:ext xmlns:c15="http://schemas.microsoft.com/office/drawing/2012/chart" uri="{CE6537A1-D6FC-4f65-9D91-7224C49458BB}"/>
              </c:extLst>
            </c:dLbl>
            <c:dLbl>
              <c:idx val="1"/>
              <c:layout>
                <c:manualLayout>
                  <c:x val="2.456140350877193E-2"/>
                  <c:y val="-2.016681609165833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931-450C-A9A1-1003C55DBB7D}"/>
                </c:ext>
                <c:ext xmlns:c15="http://schemas.microsoft.com/office/drawing/2012/chart" uri="{CE6537A1-D6FC-4f65-9D91-7224C49458BB}"/>
              </c:extLst>
            </c:dLbl>
            <c:dLbl>
              <c:idx val="2"/>
              <c:layout>
                <c:manualLayout>
                  <c:x val="1.4035087719298246E-2"/>
                  <c:y val="-7.3944138127087024E-1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931-450C-A9A1-1003C55DBB7D}"/>
                </c:ext>
                <c:ext xmlns:c15="http://schemas.microsoft.com/office/drawing/2012/chart" uri="{CE6537A1-D6FC-4f65-9D91-7224C49458BB}"/>
              </c:extLst>
            </c:dLbl>
            <c:dLbl>
              <c:idx val="3"/>
              <c:layout>
                <c:manualLayout>
                  <c:x val="3.5087719298245615E-3"/>
                  <c:y val="3.630026896498500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931-450C-A9A1-1003C55DBB7D}"/>
                </c:ext>
                <c:ext xmlns:c15="http://schemas.microsoft.com/office/drawing/2012/chart" uri="{CE6537A1-D6FC-4f65-9D91-7224C49458BB}"/>
              </c:extLst>
            </c:dLbl>
            <c:dLbl>
              <c:idx val="4"/>
              <c:layout>
                <c:manualLayout>
                  <c:x val="1.4035087719298246E-2"/>
                  <c:y val="1.210008965499500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2931-450C-A9A1-1003C55DBB7D}"/>
                </c:ext>
                <c:ext xmlns:c15="http://schemas.microsoft.com/office/drawing/2012/chart" uri="{CE6537A1-D6FC-4f65-9D91-7224C49458BB}"/>
              </c:extLst>
            </c:dLbl>
            <c:dLbl>
              <c:idx val="5"/>
              <c:layout>
                <c:manualLayout>
                  <c:x val="7.7192982456140355E-2"/>
                  <c:y val="-1.613345287332668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2931-450C-A9A1-1003C55DBB7D}"/>
                </c:ext>
                <c:ext xmlns:c15="http://schemas.microsoft.com/office/drawing/2012/chart" uri="{CE6537A1-D6FC-4f65-9D91-7224C49458BB}"/>
              </c:extLst>
            </c:dLbl>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Fill vacant shops</c:v>
                </c:pt>
                <c:pt idx="1">
                  <c:v>Employment</c:v>
                </c:pt>
                <c:pt idx="2">
                  <c:v>Other</c:v>
                </c:pt>
                <c:pt idx="3">
                  <c:v>New hotel</c:v>
                </c:pt>
                <c:pt idx="4">
                  <c:v>New theatre</c:v>
                </c:pt>
                <c:pt idx="5">
                  <c:v>More pubs</c:v>
                </c:pt>
              </c:strCache>
            </c:strRef>
          </c:cat>
          <c:val>
            <c:numRef>
              <c:f>Sheet1!$B$2:$B$7</c:f>
              <c:numCache>
                <c:formatCode>0%</c:formatCode>
                <c:ptCount val="6"/>
                <c:pt idx="0">
                  <c:v>0.66666666666666663</c:v>
                </c:pt>
                <c:pt idx="1">
                  <c:v>0.16666666666666666</c:v>
                </c:pt>
                <c:pt idx="2">
                  <c:v>9.0909090909090912E-2</c:v>
                </c:pt>
                <c:pt idx="3">
                  <c:v>4.5454545454545456E-2</c:v>
                </c:pt>
                <c:pt idx="4">
                  <c:v>2.2727272727272728E-2</c:v>
                </c:pt>
                <c:pt idx="5">
                  <c:v>7.575757575757576E-3</c:v>
                </c:pt>
              </c:numCache>
            </c:numRef>
          </c:val>
          <c:extLst xmlns:c16r2="http://schemas.microsoft.com/office/drawing/2015/06/chart">
            <c:ext xmlns:c16="http://schemas.microsoft.com/office/drawing/2014/chart" uri="{C3380CC4-5D6E-409C-BE32-E72D297353CC}">
              <c16:uniqueId val="{0000000C-2931-450C-A9A1-1003C55DBB7D}"/>
            </c:ext>
          </c:extLst>
        </c:ser>
        <c:dLbls>
          <c:showLegendKey val="0"/>
          <c:showVal val="0"/>
          <c:showCatName val="0"/>
          <c:showSerName val="0"/>
          <c:showPercent val="0"/>
          <c:showBubbleSize val="0"/>
          <c:showLeaderLines val="0"/>
        </c:dLbls>
        <c:firstSliceAng val="33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501" cy="50165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02075" y="1"/>
            <a:ext cx="2984501" cy="501650"/>
          </a:xfrm>
          <a:prstGeom prst="rect">
            <a:avLst/>
          </a:prstGeom>
        </p:spPr>
        <p:txBody>
          <a:bodyPr vert="horz" lIns="92446" tIns="46223" rIns="92446" bIns="46223" rtlCol="0"/>
          <a:lstStyle>
            <a:lvl1pPr algn="r">
              <a:defRPr sz="1200"/>
            </a:lvl1pPr>
          </a:lstStyle>
          <a:p>
            <a:fld id="{54724B1C-EB6F-4008-8598-17BC7B223FB7}" type="datetimeFigureOut">
              <a:rPr lang="en-US" smtClean="0"/>
              <a:t>9/22/2016</a:t>
            </a:fld>
            <a:endParaRPr lang="en-US" dirty="0"/>
          </a:p>
        </p:txBody>
      </p:sp>
      <p:sp>
        <p:nvSpPr>
          <p:cNvPr id="4" name="Footer Placeholder 3"/>
          <p:cNvSpPr>
            <a:spLocks noGrp="1"/>
          </p:cNvSpPr>
          <p:nvPr>
            <p:ph type="ftr" sz="quarter" idx="2"/>
          </p:nvPr>
        </p:nvSpPr>
        <p:spPr>
          <a:xfrm>
            <a:off x="0" y="9518651"/>
            <a:ext cx="2984501" cy="50165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075" y="9518651"/>
            <a:ext cx="2984501" cy="501650"/>
          </a:xfrm>
          <a:prstGeom prst="rect">
            <a:avLst/>
          </a:prstGeom>
        </p:spPr>
        <p:txBody>
          <a:bodyPr vert="horz" lIns="92446" tIns="46223" rIns="92446" bIns="46223" rtlCol="0" anchor="b"/>
          <a:lstStyle>
            <a:lvl1pPr algn="r">
              <a:defRPr sz="1200"/>
            </a:lvl1pPr>
          </a:lstStyle>
          <a:p>
            <a:fld id="{357BD63E-A18F-433A-96B1-B2186CC58B1B}" type="slidenum">
              <a:rPr lang="en-US" smtClean="0"/>
              <a:t>‹#›</a:t>
            </a:fld>
            <a:endParaRPr lang="en-US" dirty="0"/>
          </a:p>
        </p:txBody>
      </p:sp>
    </p:spTree>
    <p:extLst>
      <p:ext uri="{BB962C8B-B14F-4D97-AF65-F5344CB8AC3E}">
        <p14:creationId xmlns:p14="http://schemas.microsoft.com/office/powerpoint/2010/main" val="36850262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192088"/>
            <a:ext cx="6011863" cy="3381375"/>
          </a:xfrm>
          <a:prstGeom prst="rect">
            <a:avLst/>
          </a:prstGeom>
          <a:noFill/>
          <a:ln w="12700">
            <a:solidFill>
              <a:prstClr val="black"/>
            </a:solidFill>
          </a:ln>
        </p:spPr>
        <p:txBody>
          <a:bodyPr vert="horz" lIns="97679" tIns="48839" rIns="97679" bIns="48839" rtlCol="0" anchor="ctr"/>
          <a:lstStyle/>
          <a:p>
            <a:endParaRPr lang="en-GB" dirty="0"/>
          </a:p>
        </p:txBody>
      </p:sp>
      <p:sp>
        <p:nvSpPr>
          <p:cNvPr id="5" name="Notes Placeholder 4"/>
          <p:cNvSpPr>
            <a:spLocks noGrp="1"/>
          </p:cNvSpPr>
          <p:nvPr>
            <p:ph type="body" sz="quarter" idx="3"/>
          </p:nvPr>
        </p:nvSpPr>
        <p:spPr>
          <a:xfrm>
            <a:off x="688817" y="3761304"/>
            <a:ext cx="5510530" cy="5512387"/>
          </a:xfrm>
          <a:prstGeom prst="rect">
            <a:avLst/>
          </a:prstGeom>
        </p:spPr>
        <p:txBody>
          <a:bodyPr vert="horz" lIns="97679" tIns="48839" rIns="97679" bIns="488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7548"/>
            <a:ext cx="2984870" cy="502753"/>
          </a:xfrm>
          <a:prstGeom prst="rect">
            <a:avLst/>
          </a:prstGeom>
        </p:spPr>
        <p:txBody>
          <a:bodyPr vert="horz" lIns="97679" tIns="48839" rIns="97679" bIns="488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9" y="9517548"/>
            <a:ext cx="2984870" cy="502753"/>
          </a:xfrm>
          <a:prstGeom prst="rect">
            <a:avLst/>
          </a:prstGeom>
        </p:spPr>
        <p:txBody>
          <a:bodyPr vert="horz" lIns="97679" tIns="48839" rIns="97679" bIns="48839" rtlCol="0" anchor="b"/>
          <a:lstStyle>
            <a:lvl1pPr algn="r">
              <a:defRPr sz="1300"/>
            </a:lvl1pPr>
          </a:lstStyle>
          <a:p>
            <a:fld id="{C7F45568-11D6-4DB6-8C16-1F0BCDFA799B}" type="slidenum">
              <a:rPr lang="en-GB" smtClean="0"/>
              <a:t>‹#›</a:t>
            </a:fld>
            <a:endParaRPr lang="en-GB" dirty="0"/>
          </a:p>
        </p:txBody>
      </p:sp>
    </p:spTree>
    <p:extLst>
      <p:ext uri="{BB962C8B-B14F-4D97-AF65-F5344CB8AC3E}">
        <p14:creationId xmlns:p14="http://schemas.microsoft.com/office/powerpoint/2010/main" val="13889870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92088"/>
            <a:ext cx="6011863" cy="33813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586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lang="en-US" sz="3200" kern="1200" dirty="0">
                <a:solidFill>
                  <a:schemeClr val="tx1">
                    <a:lumMod val="65000"/>
                    <a:lumOff val="35000"/>
                  </a:schemeClr>
                </a:solidFill>
                <a:latin typeface="Nobel"/>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Nobe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901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155370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8718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915" y="609600"/>
            <a:ext cx="8108212" cy="5567365"/>
          </a:xfrm>
        </p:spPr>
        <p:txBody>
          <a:bodyPr/>
          <a:lstStyle>
            <a:lvl1pPr>
              <a:defRPr>
                <a:latin typeface="Nobel"/>
              </a:defRPr>
            </a:lvl1pPr>
            <a:lvl2pPr>
              <a:defRPr>
                <a:latin typeface="Nobel"/>
              </a:defRPr>
            </a:lvl2pPr>
            <a:lvl3pPr>
              <a:defRPr>
                <a:latin typeface="Nobel"/>
              </a:defRPr>
            </a:lvl3pPr>
            <a:lvl4pPr>
              <a:defRPr>
                <a:latin typeface="Nobel"/>
              </a:defRPr>
            </a:lvl4pPr>
            <a:lvl5pPr>
              <a:defRPr>
                <a:latin typeface="No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382000" y="609600"/>
            <a:ext cx="3670299" cy="5567365"/>
          </a:xfrm>
        </p:spPr>
        <p:txBody>
          <a:bodyPr/>
          <a:lstStyle>
            <a:lvl1pPr>
              <a:defRPr>
                <a:latin typeface="Nobel"/>
              </a:defRPr>
            </a:lvl1pPr>
            <a:lvl2pPr>
              <a:defRPr>
                <a:latin typeface="Nobel"/>
              </a:defRPr>
            </a:lvl2pPr>
            <a:lvl3pPr>
              <a:defRPr>
                <a:latin typeface="Nobel"/>
              </a:defRPr>
            </a:lvl3pPr>
            <a:lvl4pPr>
              <a:defRPr>
                <a:latin typeface="Nobel"/>
              </a:defRPr>
            </a:lvl4pPr>
            <a:lvl5pPr>
              <a:defRPr>
                <a:latin typeface="No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53574FBD-E020-4C57-BED7-C3860BDBFCC6}" type="slidenum">
              <a:rPr lang="en-GB" smtClean="0"/>
              <a:t>‹#›</a:t>
            </a:fld>
            <a:endParaRPr lang="en-GB" dirty="0"/>
          </a:p>
        </p:txBody>
      </p:sp>
      <p:sp>
        <p:nvSpPr>
          <p:cNvPr id="13" name="Title Placeholder 1"/>
          <p:cNvSpPr>
            <a:spLocks noGrp="1"/>
          </p:cNvSpPr>
          <p:nvPr>
            <p:ph type="title"/>
          </p:nvPr>
        </p:nvSpPr>
        <p:spPr>
          <a:xfrm>
            <a:off x="130914" y="1596"/>
            <a:ext cx="11921385" cy="433447"/>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59181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8668" y="884233"/>
            <a:ext cx="56880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38668" y="1827675"/>
            <a:ext cx="5688000" cy="435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884233"/>
            <a:ext cx="56867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1827676"/>
            <a:ext cx="5686776" cy="4354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53574FBD-E020-4C57-BED7-C3860BDBFCC6}" type="slidenum">
              <a:rPr lang="en-GB" smtClean="0"/>
              <a:t>‹#›</a:t>
            </a:fld>
            <a:endParaRPr lang="en-GB" dirty="0"/>
          </a:p>
        </p:txBody>
      </p:sp>
      <p:sp>
        <p:nvSpPr>
          <p:cNvPr id="11" name="Title Placeholder 1"/>
          <p:cNvSpPr>
            <a:spLocks noGrp="1"/>
          </p:cNvSpPr>
          <p:nvPr>
            <p:ph type="title"/>
          </p:nvPr>
        </p:nvSpPr>
        <p:spPr>
          <a:xfrm>
            <a:off x="338668" y="331259"/>
            <a:ext cx="11015133" cy="433447"/>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6836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1850" y="1758951"/>
            <a:ext cx="9836150" cy="2830512"/>
          </a:xfrm>
        </p:spPr>
        <p:txBody>
          <a:bodyPr anchor="b"/>
          <a:lstStyle>
            <a:lvl1pPr algn="ctr">
              <a:defRPr sz="6000"/>
            </a:lvl1pPr>
          </a:lstStyle>
          <a:p>
            <a:r>
              <a:rPr lang="en-US" dirty="0"/>
              <a:t>le style</a:t>
            </a:r>
          </a:p>
        </p:txBody>
      </p:sp>
      <p:sp>
        <p:nvSpPr>
          <p:cNvPr id="3" name="Subtitle 2"/>
          <p:cNvSpPr>
            <a:spLocks noGrp="1"/>
          </p:cNvSpPr>
          <p:nvPr>
            <p:ph type="subTitle" idx="1"/>
          </p:nvPr>
        </p:nvSpPr>
        <p:spPr>
          <a:xfrm>
            <a:off x="831850" y="45894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140723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13" y="0"/>
            <a:ext cx="11921385" cy="432000"/>
          </a:xfrm>
        </p:spPr>
        <p:txBody>
          <a:bodyPr>
            <a:normAutofit/>
          </a:bodyPr>
          <a:lstStyle>
            <a:lvl1pPr>
              <a:defRPr lang="en-US" sz="2000" kern="1200" dirty="0">
                <a:solidFill>
                  <a:schemeClr val="bg1"/>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130914" y="554469"/>
            <a:ext cx="8572820" cy="5622494"/>
          </a:xfrm>
        </p:spPr>
        <p:txBody>
          <a:bodyPr anchor="ctr">
            <a:normAutofit/>
          </a:bodyPr>
          <a:lstStyle>
            <a:lvl1pPr marL="0" indent="0">
              <a:lnSpc>
                <a:spcPct val="150000"/>
              </a:lnSpc>
              <a:buNone/>
              <a:defRPr sz="1100">
                <a:solidFill>
                  <a:schemeClr val="tx1">
                    <a:lumMod val="65000"/>
                    <a:lumOff val="35000"/>
                  </a:schemeClr>
                </a:solidFill>
                <a:latin typeface="Nobel"/>
              </a:defRPr>
            </a:lvl1pPr>
            <a:lvl2pPr marL="457200" indent="0">
              <a:lnSpc>
                <a:spcPct val="150000"/>
              </a:lnSpc>
              <a:buNone/>
              <a:defRPr sz="1050">
                <a:solidFill>
                  <a:schemeClr val="tx1">
                    <a:lumMod val="65000"/>
                    <a:lumOff val="35000"/>
                  </a:schemeClr>
                </a:solidFill>
                <a:latin typeface="Nobel"/>
              </a:defRPr>
            </a:lvl2pPr>
            <a:lvl3pPr marL="914400" indent="0">
              <a:lnSpc>
                <a:spcPct val="150000"/>
              </a:lnSpc>
              <a:buNone/>
              <a:defRPr sz="1000">
                <a:solidFill>
                  <a:schemeClr val="tx1">
                    <a:lumMod val="65000"/>
                    <a:lumOff val="35000"/>
                  </a:schemeClr>
                </a:solidFill>
                <a:latin typeface="Nobel"/>
              </a:defRPr>
            </a:lvl3pPr>
            <a:lvl4pPr marL="1371600" indent="0">
              <a:lnSpc>
                <a:spcPct val="150000"/>
              </a:lnSpc>
              <a:buNone/>
              <a:defRPr sz="900">
                <a:solidFill>
                  <a:schemeClr val="tx1">
                    <a:lumMod val="65000"/>
                    <a:lumOff val="35000"/>
                  </a:schemeClr>
                </a:solidFill>
                <a:latin typeface="Nobel"/>
              </a:defRPr>
            </a:lvl4pPr>
            <a:lvl5pPr marL="1828800" indent="0">
              <a:lnSpc>
                <a:spcPct val="150000"/>
              </a:lnSpc>
              <a:buNone/>
              <a:defRPr sz="900">
                <a:solidFill>
                  <a:schemeClr val="tx1">
                    <a:lumMod val="65000"/>
                    <a:lumOff val="35000"/>
                  </a:schemeClr>
                </a:solidFill>
                <a:latin typeface="No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27378" y="6367192"/>
            <a:ext cx="432000" cy="365125"/>
          </a:xfrm>
          <a:solidFill>
            <a:schemeClr val="bg1"/>
          </a:solidFill>
        </p:spPr>
        <p:txBody>
          <a:bodyPr/>
          <a:lstStyle>
            <a:lvl1pPr algn="ctr">
              <a:defRPr/>
            </a:lvl1pPr>
          </a:lstStyle>
          <a:p>
            <a:fld id="{53574FBD-E020-4C57-BED7-C3860BDBFCC6}" type="slidenum">
              <a:rPr lang="en-GB" smtClean="0"/>
              <a:pPr/>
              <a:t>‹#›</a:t>
            </a:fld>
            <a:endParaRPr lang="en-GB" dirty="0"/>
          </a:p>
        </p:txBody>
      </p:sp>
      <p:cxnSp>
        <p:nvCxnSpPr>
          <p:cNvPr id="7" name="Straight Connector 6"/>
          <p:cNvCxnSpPr/>
          <p:nvPr userDrawn="1"/>
        </p:nvCxnSpPr>
        <p:spPr>
          <a:xfrm>
            <a:off x="8839199" y="554469"/>
            <a:ext cx="0" cy="5622494"/>
          </a:xfrm>
          <a:prstGeom prst="line">
            <a:avLst/>
          </a:prstGeom>
          <a:noFill/>
          <a:ln w="9525" cap="flat" cmpd="sng" algn="ctr">
            <a:solidFill>
              <a:schemeClr val="tx1">
                <a:lumMod val="65000"/>
                <a:lumOff val="35000"/>
              </a:schemeClr>
            </a:solidFill>
            <a:prstDash val="solid"/>
          </a:ln>
          <a:effectLst/>
        </p:spPr>
      </p:cxnSp>
      <p:sp>
        <p:nvSpPr>
          <p:cNvPr id="10" name="Content Placeholder 2"/>
          <p:cNvSpPr>
            <a:spLocks noGrp="1"/>
          </p:cNvSpPr>
          <p:nvPr>
            <p:ph idx="13"/>
          </p:nvPr>
        </p:nvSpPr>
        <p:spPr>
          <a:xfrm>
            <a:off x="8974666" y="554469"/>
            <a:ext cx="3077633" cy="5622494"/>
          </a:xfrm>
        </p:spPr>
        <p:txBody>
          <a:bodyPr anchor="ctr">
            <a:normAutofit/>
          </a:bodyPr>
          <a:lstStyle>
            <a:lvl1pPr marL="0" indent="0">
              <a:lnSpc>
                <a:spcPct val="150000"/>
              </a:lnSpc>
              <a:buNone/>
              <a:defRPr lang="en-US" sz="1100" kern="1200" dirty="0" smtClean="0">
                <a:solidFill>
                  <a:schemeClr val="tx1">
                    <a:lumMod val="65000"/>
                    <a:lumOff val="35000"/>
                  </a:schemeClr>
                </a:solidFill>
                <a:latin typeface="Nobel"/>
                <a:ea typeface="+mn-ea"/>
                <a:cs typeface="+mn-cs"/>
              </a:defRPr>
            </a:lvl1pPr>
            <a:lvl2pPr marL="219075" indent="0">
              <a:lnSpc>
                <a:spcPct val="150000"/>
              </a:lnSpc>
              <a:buNone/>
              <a:defRPr lang="en-US" sz="1000" kern="1200" dirty="0" smtClean="0">
                <a:solidFill>
                  <a:schemeClr val="tx1">
                    <a:lumMod val="65000"/>
                    <a:lumOff val="35000"/>
                  </a:schemeClr>
                </a:solidFill>
                <a:latin typeface="Nobel"/>
                <a:ea typeface="+mn-ea"/>
                <a:cs typeface="+mn-cs"/>
              </a:defRPr>
            </a:lvl2pPr>
            <a:lvl3pPr marL="314325" indent="0">
              <a:lnSpc>
                <a:spcPct val="150000"/>
              </a:lnSpc>
              <a:buNone/>
              <a:defRPr sz="900">
                <a:solidFill>
                  <a:schemeClr val="tx1">
                    <a:lumMod val="65000"/>
                    <a:lumOff val="35000"/>
                  </a:schemeClr>
                </a:solidFill>
                <a:latin typeface="Nobel"/>
              </a:defRPr>
            </a:lvl3pPr>
            <a:lvl4pPr marL="400050" indent="0">
              <a:lnSpc>
                <a:spcPct val="150000"/>
              </a:lnSpc>
              <a:buNone/>
              <a:defRPr sz="800">
                <a:solidFill>
                  <a:schemeClr val="tx1">
                    <a:lumMod val="65000"/>
                    <a:lumOff val="35000"/>
                  </a:schemeClr>
                </a:solidFill>
                <a:latin typeface="Nobel"/>
              </a:defRPr>
            </a:lvl4pPr>
            <a:lvl5pPr marL="485775" indent="0">
              <a:lnSpc>
                <a:spcPct val="150000"/>
              </a:lnSpc>
              <a:buNone/>
              <a:defRPr sz="800">
                <a:solidFill>
                  <a:schemeClr val="tx1">
                    <a:lumMod val="65000"/>
                    <a:lumOff val="35000"/>
                  </a:schemeClr>
                </a:solidFill>
                <a:latin typeface="No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3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200"/>
            </a:lvl1pPr>
          </a:lstStyle>
          <a:p>
            <a:fld id="{53574FBD-E020-4C57-BED7-C3860BDBFCC6}" type="slidenum">
              <a:rPr lang="en-GB" smtClean="0"/>
              <a:pPr/>
              <a:t>‹#›</a:t>
            </a:fld>
            <a:endParaRPr lang="en-GB" dirty="0"/>
          </a:p>
        </p:txBody>
      </p:sp>
      <p:sp>
        <p:nvSpPr>
          <p:cNvPr id="7" name="Title Placeholder 1"/>
          <p:cNvSpPr>
            <a:spLocks noGrp="1"/>
          </p:cNvSpPr>
          <p:nvPr>
            <p:ph type="title"/>
          </p:nvPr>
        </p:nvSpPr>
        <p:spPr>
          <a:xfrm>
            <a:off x="130914" y="0"/>
            <a:ext cx="11921385" cy="433447"/>
          </a:xfrm>
          <a:prstGeom prst="rect">
            <a:avLst/>
          </a:prstGeom>
        </p:spPr>
        <p:txBody>
          <a:bodyPr vert="horz" lIns="91440" tIns="45720" rIns="91440" bIns="45720" rtlCol="0" anchor="ctr">
            <a:normAutofit/>
          </a:bodyPr>
          <a:lstStyle>
            <a:lvl1pPr>
              <a:defRPr lang="en-GB" sz="2000" dirty="0">
                <a:solidFill>
                  <a:schemeClr val="bg1"/>
                </a:solidFill>
              </a:defRPr>
            </a:lvl1pPr>
          </a:lstStyle>
          <a:p>
            <a:pPr lvl="0"/>
            <a:r>
              <a:rPr lang="en-US" dirty="0"/>
              <a:t>Click to edit Master title style</a:t>
            </a:r>
            <a:endParaRPr lang="en-GB" dirty="0"/>
          </a:p>
        </p:txBody>
      </p:sp>
      <p:sp>
        <p:nvSpPr>
          <p:cNvPr id="8" name="Text Placeholder 2"/>
          <p:cNvSpPr>
            <a:spLocks noGrp="1"/>
          </p:cNvSpPr>
          <p:nvPr>
            <p:ph idx="1"/>
          </p:nvPr>
        </p:nvSpPr>
        <p:spPr>
          <a:xfrm>
            <a:off x="130914" y="618068"/>
            <a:ext cx="11921385" cy="5511802"/>
          </a:xfrm>
          <a:prstGeom prst="rect">
            <a:avLst/>
          </a:prstGeom>
        </p:spPr>
        <p:txBody>
          <a:bodyPr vert="horz" lIns="91440" tIns="45720" rIns="91440" bIns="45720" rtlCol="0" anchor="ctr">
            <a:normAutofit/>
          </a:bodyPr>
          <a:lstStyle>
            <a:lvl1pPr>
              <a:lnSpc>
                <a:spcPct val="150000"/>
              </a:lnSpc>
              <a:defRPr sz="1100">
                <a:solidFill>
                  <a:schemeClr val="tx1">
                    <a:lumMod val="65000"/>
                    <a:lumOff val="35000"/>
                  </a:schemeClr>
                </a:solidFill>
                <a:latin typeface="Nobel"/>
              </a:defRPr>
            </a:lvl1pPr>
            <a:lvl2pPr>
              <a:lnSpc>
                <a:spcPct val="150000"/>
              </a:lnSpc>
              <a:defRPr sz="1050">
                <a:solidFill>
                  <a:schemeClr val="tx1">
                    <a:lumMod val="65000"/>
                    <a:lumOff val="35000"/>
                  </a:schemeClr>
                </a:solidFill>
                <a:latin typeface="Nobel"/>
              </a:defRPr>
            </a:lvl2pPr>
            <a:lvl3pPr>
              <a:lnSpc>
                <a:spcPct val="150000"/>
              </a:lnSpc>
              <a:defRPr sz="1000">
                <a:solidFill>
                  <a:schemeClr val="tx1">
                    <a:lumMod val="65000"/>
                    <a:lumOff val="35000"/>
                  </a:schemeClr>
                </a:solidFill>
                <a:latin typeface="Nobel"/>
              </a:defRPr>
            </a:lvl3pPr>
            <a:lvl4pPr>
              <a:lnSpc>
                <a:spcPct val="150000"/>
              </a:lnSpc>
              <a:defRPr sz="900">
                <a:solidFill>
                  <a:schemeClr val="tx1">
                    <a:lumMod val="65000"/>
                    <a:lumOff val="35000"/>
                  </a:schemeClr>
                </a:solidFill>
                <a:latin typeface="Nobel"/>
              </a:defRPr>
            </a:lvl4pPr>
            <a:lvl5pPr>
              <a:lnSpc>
                <a:spcPct val="150000"/>
              </a:lnSpc>
              <a:defRPr sz="900">
                <a:solidFill>
                  <a:schemeClr val="tx1">
                    <a:lumMod val="65000"/>
                    <a:lumOff val="35000"/>
                  </a:schemeClr>
                </a:solidFill>
                <a:latin typeface="No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972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14" y="0"/>
            <a:ext cx="11921385" cy="433137"/>
          </a:xfrm>
        </p:spPr>
        <p:txBody>
          <a:bodyPr>
            <a:normAutofit/>
          </a:bodyPr>
          <a:lstStyle>
            <a:lvl1pPr>
              <a:defRPr lang="en-US" sz="2000" kern="1200" dirty="0">
                <a:solidFill>
                  <a:schemeClr val="bg1"/>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130914" y="612524"/>
            <a:ext cx="5888886" cy="5564439"/>
          </a:xfrm>
        </p:spPr>
        <p:txBody>
          <a:bodyPr>
            <a:normAutofit/>
          </a:bodyPr>
          <a:lstStyle>
            <a:lvl1pPr>
              <a:defRPr sz="1100">
                <a:solidFill>
                  <a:schemeClr val="tx1">
                    <a:lumMod val="65000"/>
                    <a:lumOff val="35000"/>
                  </a:schemeClr>
                </a:solidFill>
                <a:latin typeface="Nobel"/>
              </a:defRPr>
            </a:lvl1pPr>
            <a:lvl2pPr>
              <a:defRPr sz="1050">
                <a:solidFill>
                  <a:schemeClr val="tx1">
                    <a:lumMod val="65000"/>
                    <a:lumOff val="35000"/>
                  </a:schemeClr>
                </a:solidFill>
                <a:latin typeface="Nobel"/>
              </a:defRPr>
            </a:lvl2pPr>
            <a:lvl3pPr>
              <a:defRPr sz="1000">
                <a:solidFill>
                  <a:schemeClr val="tx1">
                    <a:lumMod val="65000"/>
                    <a:lumOff val="35000"/>
                  </a:schemeClr>
                </a:solidFill>
                <a:latin typeface="Nobel"/>
              </a:defRPr>
            </a:lvl3pPr>
            <a:lvl4pPr>
              <a:defRPr sz="900">
                <a:solidFill>
                  <a:schemeClr val="tx1">
                    <a:lumMod val="65000"/>
                    <a:lumOff val="35000"/>
                  </a:schemeClr>
                </a:solidFill>
                <a:latin typeface="Nobel"/>
              </a:defRPr>
            </a:lvl4pPr>
            <a:lvl5pPr>
              <a:defRPr sz="900">
                <a:solidFill>
                  <a:schemeClr val="tx1">
                    <a:lumMod val="65000"/>
                    <a:lumOff val="35000"/>
                  </a:schemeClr>
                </a:solidFill>
                <a:latin typeface="No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3574FBD-E020-4C57-BED7-C3860BDBFCC6}" type="slidenum">
              <a:rPr lang="en-GB" smtClean="0"/>
              <a:t>‹#›</a:t>
            </a:fld>
            <a:endParaRPr lang="en-GB" dirty="0"/>
          </a:p>
        </p:txBody>
      </p:sp>
      <p:sp>
        <p:nvSpPr>
          <p:cNvPr id="8" name="Content Placeholder 2"/>
          <p:cNvSpPr>
            <a:spLocks noGrp="1"/>
          </p:cNvSpPr>
          <p:nvPr>
            <p:ph sz="half" idx="13"/>
          </p:nvPr>
        </p:nvSpPr>
        <p:spPr>
          <a:xfrm>
            <a:off x="6185033" y="612523"/>
            <a:ext cx="5867265" cy="5564439"/>
          </a:xfrm>
        </p:spPr>
        <p:txBody>
          <a:bodyPr>
            <a:normAutofit/>
          </a:bodyPr>
          <a:lstStyle>
            <a:lvl1pPr>
              <a:defRPr sz="1100">
                <a:solidFill>
                  <a:schemeClr val="tx1">
                    <a:lumMod val="65000"/>
                    <a:lumOff val="35000"/>
                  </a:schemeClr>
                </a:solidFill>
                <a:latin typeface="Nobel"/>
              </a:defRPr>
            </a:lvl1pPr>
            <a:lvl2pPr>
              <a:defRPr sz="1050">
                <a:solidFill>
                  <a:schemeClr val="tx1">
                    <a:lumMod val="65000"/>
                    <a:lumOff val="35000"/>
                  </a:schemeClr>
                </a:solidFill>
                <a:latin typeface="Nobel"/>
              </a:defRPr>
            </a:lvl2pPr>
            <a:lvl3pPr>
              <a:defRPr sz="1000">
                <a:solidFill>
                  <a:schemeClr val="tx1">
                    <a:lumMod val="65000"/>
                    <a:lumOff val="35000"/>
                  </a:schemeClr>
                </a:solidFill>
                <a:latin typeface="Nobel"/>
              </a:defRPr>
            </a:lvl3pPr>
            <a:lvl4pPr>
              <a:defRPr sz="900">
                <a:solidFill>
                  <a:schemeClr val="tx1">
                    <a:lumMod val="65000"/>
                    <a:lumOff val="35000"/>
                  </a:schemeClr>
                </a:solidFill>
                <a:latin typeface="Nobel"/>
              </a:defRPr>
            </a:lvl4pPr>
            <a:lvl5pPr>
              <a:defRPr sz="900">
                <a:solidFill>
                  <a:schemeClr val="tx1">
                    <a:lumMod val="65000"/>
                    <a:lumOff val="35000"/>
                  </a:schemeClr>
                </a:solidFill>
                <a:latin typeface="No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0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13" y="0"/>
            <a:ext cx="11921385" cy="457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914" y="552315"/>
            <a:ext cx="58666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0914" y="1376226"/>
            <a:ext cx="5866661" cy="487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552315"/>
            <a:ext cx="5880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376226"/>
            <a:ext cx="5880098" cy="487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2116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0914" y="0"/>
            <a:ext cx="11921385" cy="434499"/>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266700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134325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321771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3574FBD-E020-4C57-BED7-C3860BDBFCC6}" type="slidenum">
              <a:rPr lang="en-GB" smtClean="0"/>
              <a:t>‹#›</a:t>
            </a:fld>
            <a:endParaRPr lang="en-GB" dirty="0"/>
          </a:p>
        </p:txBody>
      </p:sp>
    </p:spTree>
    <p:extLst>
      <p:ext uri="{BB962C8B-B14F-4D97-AF65-F5344CB8AC3E}">
        <p14:creationId xmlns:p14="http://schemas.microsoft.com/office/powerpoint/2010/main" val="25503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913" y="554470"/>
            <a:ext cx="11921385" cy="562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2451"/>
            <a:ext cx="12192000" cy="432048"/>
          </a:xfrm>
          <a:prstGeom prst="rect">
            <a:avLst/>
          </a:prstGeom>
          <a:solidFill>
            <a:schemeClr val="accent1"/>
          </a:solidFill>
          <a:ln w="25400" cap="flat" cmpd="sng" algn="ctr">
            <a:solidFill>
              <a:schemeClr val="accent1"/>
            </a:solidFill>
            <a:prstDash val="solid"/>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800" b="0" i="0" u="none" strike="noStrike" kern="0" cap="all" spc="0" normalizeH="0" baseline="0" noProof="0" dirty="0">
              <a:ln>
                <a:noFill/>
              </a:ln>
              <a:solidFill>
                <a:prstClr val="white">
                  <a:lumMod val="85000"/>
                </a:prstClr>
              </a:solidFill>
              <a:effectLst/>
              <a:uLnTx/>
              <a:uFillTx/>
              <a:latin typeface="Nobel"/>
              <a:ea typeface="+mn-ea"/>
              <a:cs typeface="+mn-cs"/>
            </a:endParaRPr>
          </a:p>
        </p:txBody>
      </p:sp>
      <p:cxnSp>
        <p:nvCxnSpPr>
          <p:cNvPr id="8" name="Straight Connector 7"/>
          <p:cNvCxnSpPr/>
          <p:nvPr userDrawn="1"/>
        </p:nvCxnSpPr>
        <p:spPr>
          <a:xfrm flipH="1">
            <a:off x="0" y="6539593"/>
            <a:ext cx="12192000" cy="0"/>
          </a:xfrm>
          <a:prstGeom prst="line">
            <a:avLst/>
          </a:prstGeom>
          <a:noFill/>
          <a:ln w="9525" cap="flat" cmpd="sng" algn="ctr">
            <a:solidFill>
              <a:schemeClr val="tx1">
                <a:lumMod val="65000"/>
                <a:lumOff val="35000"/>
              </a:schemeClr>
            </a:solidFill>
            <a:prstDash val="solid"/>
          </a:ln>
          <a:effectLst/>
        </p:spPr>
      </p:cxnSp>
      <p:sp>
        <p:nvSpPr>
          <p:cNvPr id="9" name="Round Same Side Corner Rectangle 8"/>
          <p:cNvSpPr/>
          <p:nvPr userDrawn="1"/>
        </p:nvSpPr>
        <p:spPr>
          <a:xfrm>
            <a:off x="4038600" y="6399997"/>
            <a:ext cx="4114800" cy="274260"/>
          </a:xfrm>
          <a:prstGeom prst="round2SameRect">
            <a:avLst/>
          </a:prstGeom>
          <a:solidFill>
            <a:schemeClr val="bg1"/>
          </a:solidFill>
          <a:ln>
            <a:solidFill>
              <a:schemeClr val="tx1">
                <a:lumMod val="65000"/>
                <a:lumOff val="35000"/>
              </a:schemeClr>
            </a:solidFill>
          </a:ln>
        </p:spPr>
        <p:txBody>
          <a:bodyPr wrap="square">
            <a:spAutoFit/>
          </a:bodyPr>
          <a:lstStyle/>
          <a:p>
            <a:pPr algn="ctr"/>
            <a:r>
              <a:rPr lang="en-GB" sz="1100" i="0" dirty="0">
                <a:solidFill>
                  <a:schemeClr val="tx1">
                    <a:lumMod val="65000"/>
                    <a:lumOff val="35000"/>
                  </a:schemeClr>
                </a:solidFill>
              </a:rPr>
              <a:t>Empowering accurate consumer understanding</a:t>
            </a:r>
          </a:p>
        </p:txBody>
      </p:sp>
      <p:sp>
        <p:nvSpPr>
          <p:cNvPr id="10" name="Rectangle 9"/>
          <p:cNvSpPr/>
          <p:nvPr userDrawn="1"/>
        </p:nvSpPr>
        <p:spPr>
          <a:xfrm>
            <a:off x="10818151" y="6410864"/>
            <a:ext cx="1261803"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Picture 10" descr="Card Logo"/>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10840835" y="6346235"/>
            <a:ext cx="1242753" cy="382385"/>
          </a:xfrm>
          <a:prstGeom prst="rect">
            <a:avLst/>
          </a:prstGeom>
          <a:noFill/>
          <a:ln>
            <a:noFill/>
          </a:ln>
        </p:spPr>
      </p:pic>
      <p:sp>
        <p:nvSpPr>
          <p:cNvPr id="6" name="Slide Number Placeholder 5"/>
          <p:cNvSpPr>
            <a:spLocks noGrp="1"/>
          </p:cNvSpPr>
          <p:nvPr>
            <p:ph type="sldNum" sz="quarter" idx="4"/>
          </p:nvPr>
        </p:nvSpPr>
        <p:spPr>
          <a:xfrm>
            <a:off x="85724" y="6355286"/>
            <a:ext cx="432000" cy="365125"/>
          </a:xfrm>
          <a:prstGeom prst="rect">
            <a:avLst/>
          </a:prstGeom>
          <a:solidFill>
            <a:schemeClr val="bg1"/>
          </a:solidFill>
        </p:spPr>
        <p:txBody>
          <a:bodyPr vert="horz" lIns="91440" tIns="45720" rIns="91440" bIns="45720" rtlCol="0" anchor="ctr"/>
          <a:lstStyle>
            <a:lvl1pPr algn="ctr">
              <a:defRPr sz="1600">
                <a:solidFill>
                  <a:schemeClr val="tx1">
                    <a:tint val="75000"/>
                  </a:schemeClr>
                </a:solidFill>
              </a:defRPr>
            </a:lvl1pPr>
          </a:lstStyle>
          <a:p>
            <a:fld id="{53574FBD-E020-4C57-BED7-C3860BDBFCC6}" type="slidenum">
              <a:rPr lang="en-GB" smtClean="0"/>
              <a:pPr/>
              <a:t>‹#›</a:t>
            </a:fld>
            <a:endParaRPr lang="en-GB" dirty="0"/>
          </a:p>
        </p:txBody>
      </p:sp>
      <p:sp>
        <p:nvSpPr>
          <p:cNvPr id="2" name="Title Placeholder 1"/>
          <p:cNvSpPr>
            <a:spLocks noGrp="1"/>
          </p:cNvSpPr>
          <p:nvPr>
            <p:ph type="title"/>
          </p:nvPr>
        </p:nvSpPr>
        <p:spPr>
          <a:xfrm>
            <a:off x="130914" y="0"/>
            <a:ext cx="11921385" cy="43449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39762840"/>
      </p:ext>
    </p:extLst>
  </p:cSld>
  <p:clrMap bg1="lt1" tx1="dk1" bg2="lt2" tx2="dk2" accent1="accent1" accent2="accent2" accent3="accent3" accent4="accent4" accent5="accent5" accent6="accent6" hlink="hlink" folHlink="folHlink"/>
  <p:sldLayoutIdLst>
    <p:sldLayoutId id="2147483765" r:id="rId1"/>
    <p:sldLayoutId id="2147483774" r:id="rId2"/>
    <p:sldLayoutId id="2147483739"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41" r:id="rId12"/>
    <p:sldLayoutId id="2147483742" r:id="rId13"/>
    <p:sldLayoutId id="2147483763" r:id="rId14"/>
  </p:sldLayoutIdLst>
  <p:hf hdr="0" ftr="0" dt="0"/>
  <p:txStyles>
    <p:titleStyle>
      <a:lvl1pPr algn="l" defTabSz="914400"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65000"/>
              <a:lumOff val="35000"/>
            </a:schemeClr>
          </a:solidFill>
          <a:latin typeface="Nobe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65000"/>
              <a:lumOff val="35000"/>
            </a:schemeClr>
          </a:solidFill>
          <a:latin typeface="Nobe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lumMod val="65000"/>
              <a:lumOff val="35000"/>
            </a:schemeClr>
          </a:solidFill>
          <a:latin typeface="Nobe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lumMod val="65000"/>
              <a:lumOff val="35000"/>
            </a:schemeClr>
          </a:solidFill>
          <a:latin typeface="Nobe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lumMod val="65000"/>
              <a:lumOff val="35000"/>
            </a:schemeClr>
          </a:solidFill>
          <a:latin typeface="Nobe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niall.murphy@card-group.com" TargetMode="External"/><Relationship Id="rId2" Type="http://schemas.openxmlformats.org/officeDocument/2006/relationships/hyperlink" Target="mailto:albert.hamilton@card-group.com" TargetMode="External"/><Relationship Id="rId1" Type="http://schemas.openxmlformats.org/officeDocument/2006/relationships/slideLayout" Target="../slideLayouts/slideLayout2.xml"/><Relationship Id="rId4" Type="http://schemas.openxmlformats.org/officeDocument/2006/relationships/hyperlink" Target="mailto:hello@card-grou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1075913" y="3689053"/>
            <a:ext cx="6379329" cy="1802420"/>
          </a:xfrm>
        </p:spPr>
        <p:txBody>
          <a:bodyPr anchor="ctr">
            <a:noAutofit/>
          </a:bodyPr>
          <a:lstStyle/>
          <a:p>
            <a:pPr algn="l">
              <a:lnSpc>
                <a:spcPct val="150000"/>
              </a:lnSpc>
            </a:pPr>
            <a:r>
              <a:rPr lang="en-GB" sz="2800" dirty="0">
                <a:solidFill>
                  <a:prstClr val="black">
                    <a:lumMod val="65000"/>
                    <a:lumOff val="35000"/>
                  </a:prstClr>
                </a:solidFill>
                <a:latin typeface="+mn-lt"/>
              </a:rPr>
              <a:t>Lisburn Visitors</a:t>
            </a:r>
            <a:r>
              <a:rPr lang="en-GB" sz="1600" dirty="0">
                <a:solidFill>
                  <a:prstClr val="black">
                    <a:lumMod val="65000"/>
                    <a:lumOff val="35000"/>
                  </a:prstClr>
                </a:solidFill>
                <a:latin typeface="+mn-lt"/>
              </a:rPr>
              <a:t/>
            </a:r>
            <a:br>
              <a:rPr lang="en-GB" sz="1600" dirty="0">
                <a:solidFill>
                  <a:prstClr val="black">
                    <a:lumMod val="65000"/>
                    <a:lumOff val="35000"/>
                  </a:prstClr>
                </a:solidFill>
                <a:latin typeface="+mn-lt"/>
              </a:rPr>
            </a:br>
            <a:r>
              <a:rPr lang="en-GB" sz="1600" dirty="0">
                <a:solidFill>
                  <a:prstClr val="black">
                    <a:lumMod val="65000"/>
                    <a:lumOff val="35000"/>
                  </a:prstClr>
                </a:solidFill>
                <a:latin typeface="+mn-lt"/>
              </a:rPr>
              <a:t>Overview to LCCC Corporate Team - September </a:t>
            </a:r>
            <a:r>
              <a:rPr lang="en-GB" sz="1600" dirty="0">
                <a:solidFill>
                  <a:prstClr val="black">
                    <a:lumMod val="65000"/>
                    <a:lumOff val="35000"/>
                  </a:prstClr>
                </a:solidFill>
                <a:latin typeface="+mn-lt"/>
                <a:ea typeface="Times New Roman" panose="02020603050405020304" pitchFamily="18" charset="0"/>
                <a:cs typeface="Times New Roman" panose="02020603050405020304" pitchFamily="18" charset="0"/>
              </a:rPr>
              <a:t>2016</a:t>
            </a:r>
            <a:br>
              <a:rPr lang="en-GB" sz="1600" dirty="0">
                <a:solidFill>
                  <a:prstClr val="black">
                    <a:lumMod val="65000"/>
                    <a:lumOff val="35000"/>
                  </a:prstClr>
                </a:solidFill>
                <a:latin typeface="+mn-lt"/>
                <a:ea typeface="Times New Roman" panose="02020603050405020304" pitchFamily="18" charset="0"/>
                <a:cs typeface="Times New Roman" panose="02020603050405020304" pitchFamily="18" charset="0"/>
              </a:rPr>
            </a:br>
            <a:r>
              <a:rPr lang="en-GB" sz="1600" dirty="0">
                <a:solidFill>
                  <a:prstClr val="black">
                    <a:lumMod val="65000"/>
                    <a:lumOff val="35000"/>
                  </a:prstClr>
                </a:solidFill>
                <a:latin typeface="+mn-lt"/>
                <a:ea typeface="Times New Roman" panose="02020603050405020304" pitchFamily="18" charset="0"/>
                <a:cs typeface="Times New Roman" panose="02020603050405020304" pitchFamily="18" charset="0"/>
              </a:rPr>
              <a:t/>
            </a:r>
            <a:br>
              <a:rPr lang="en-GB" sz="1600" dirty="0">
                <a:solidFill>
                  <a:prstClr val="black">
                    <a:lumMod val="65000"/>
                    <a:lumOff val="35000"/>
                  </a:prstClr>
                </a:solidFill>
                <a:latin typeface="+mn-lt"/>
                <a:ea typeface="Times New Roman" panose="02020603050405020304" pitchFamily="18" charset="0"/>
                <a:cs typeface="Times New Roman" panose="02020603050405020304" pitchFamily="18" charset="0"/>
              </a:rPr>
            </a:br>
            <a:r>
              <a:rPr lang="en-GB" sz="1600" dirty="0">
                <a:solidFill>
                  <a:prstClr val="black">
                    <a:lumMod val="65000"/>
                    <a:lumOff val="35000"/>
                  </a:prstClr>
                </a:solidFill>
                <a:latin typeface="+mn-lt"/>
                <a:ea typeface="Times New Roman" panose="02020603050405020304" pitchFamily="18" charset="0"/>
                <a:cs typeface="Times New Roman" panose="02020603050405020304" pitchFamily="18" charset="0"/>
              </a:rPr>
              <a:t>Albert Hamilton</a:t>
            </a:r>
            <a:endParaRPr lang="en-GB" sz="1600" dirty="0">
              <a:solidFill>
                <a:schemeClr val="tx1">
                  <a:lumMod val="65000"/>
                  <a:lumOff val="35000"/>
                </a:schemeClr>
              </a:solidFill>
              <a:latin typeface="+mn-lt"/>
            </a:endParaRPr>
          </a:p>
        </p:txBody>
      </p:sp>
      <p:pic>
        <p:nvPicPr>
          <p:cNvPr id="3" name="Picture 8" descr="C:\Users\Frankie\Downloads\CARD Reporting\People.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7245"/>
          <a:stretch/>
        </p:blipFill>
        <p:spPr bwMode="auto">
          <a:xfrm>
            <a:off x="1075914" y="1541401"/>
            <a:ext cx="4171950" cy="180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49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Recap on Objectives &amp; C-COM</a:t>
            </a:r>
          </a:p>
        </p:txBody>
      </p:sp>
      <p:sp>
        <p:nvSpPr>
          <p:cNvPr id="3" name="Content Placeholder 2"/>
          <p:cNvSpPr>
            <a:spLocks noGrp="1"/>
          </p:cNvSpPr>
          <p:nvPr>
            <p:ph idx="1"/>
          </p:nvPr>
        </p:nvSpPr>
        <p:spPr/>
        <p:txBody>
          <a:bodyPr>
            <a:normAutofit/>
          </a:bodyPr>
          <a:lstStyle/>
          <a:p>
            <a:pPr marL="171450" indent="-171450">
              <a:buFont typeface="Arial" panose="020B0604020202020204" pitchFamily="34" charset="0"/>
              <a:buChar char="•"/>
            </a:pPr>
            <a:r>
              <a:rPr lang="en-GB" sz="1800" dirty="0"/>
              <a:t>Objectives – Performance Evaluation Framework</a:t>
            </a:r>
          </a:p>
          <a:p>
            <a:pPr marL="628650" lvl="1" indent="-171450">
              <a:buFont typeface="Arial" panose="020B0604020202020204" pitchFamily="34" charset="0"/>
              <a:buChar char="•"/>
            </a:pPr>
            <a:r>
              <a:rPr lang="en-GB" sz="1400" dirty="0"/>
              <a:t>Understand the consumers living within Lisburn City catchment</a:t>
            </a:r>
          </a:p>
          <a:p>
            <a:pPr marL="628650" lvl="1" indent="-171450">
              <a:buFont typeface="Arial" panose="020B0604020202020204" pitchFamily="34" charset="0"/>
              <a:buChar char="•"/>
            </a:pPr>
            <a:r>
              <a:rPr lang="en-GB" sz="1400" dirty="0"/>
              <a:t>Understand visitors coming to Lisburn City</a:t>
            </a:r>
          </a:p>
          <a:p>
            <a:pPr marL="628650" lvl="1" indent="-171450">
              <a:buFont typeface="Arial" panose="020B0604020202020204" pitchFamily="34" charset="0"/>
              <a:buChar char="•"/>
            </a:pPr>
            <a:r>
              <a:rPr lang="en-GB" sz="1400" dirty="0"/>
              <a:t>Understand visitor behaviour</a:t>
            </a:r>
          </a:p>
          <a:p>
            <a:pPr marL="628650" lvl="1" indent="-171450">
              <a:buFont typeface="Arial" panose="020B0604020202020204" pitchFamily="34" charset="0"/>
              <a:buChar char="•"/>
            </a:pPr>
            <a:r>
              <a:rPr lang="en-GB" sz="1400" dirty="0"/>
              <a:t>Understand visitor opinions to derive effective intervention</a:t>
            </a:r>
          </a:p>
          <a:p>
            <a:pPr marL="628650" lvl="1"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dirty="0"/>
              <a:t>Methodology: Continuous Consumer Monitoring (C-COM)</a:t>
            </a:r>
          </a:p>
          <a:p>
            <a:pPr marL="628650" lvl="1" indent="-171450">
              <a:buFont typeface="Arial" panose="020B0604020202020204" pitchFamily="34" charset="0"/>
              <a:buChar char="•"/>
            </a:pPr>
            <a:r>
              <a:rPr lang="en-GB" sz="1400" dirty="0"/>
              <a:t>Weekly sampling</a:t>
            </a:r>
          </a:p>
          <a:p>
            <a:pPr marL="628650" lvl="1" indent="-171450">
              <a:buFont typeface="Arial" panose="020B0604020202020204" pitchFamily="34" charset="0"/>
              <a:buChar char="•"/>
            </a:pPr>
            <a:r>
              <a:rPr lang="en-GB" sz="1400" dirty="0"/>
              <a:t>Monthly reporting</a:t>
            </a:r>
          </a:p>
          <a:p>
            <a:pPr marL="628650" lvl="1" indent="-171450">
              <a:buFont typeface="Arial" panose="020B0604020202020204" pitchFamily="34" charset="0"/>
              <a:buChar char="•"/>
            </a:pPr>
            <a:r>
              <a:rPr lang="en-GB" sz="1400" dirty="0"/>
              <a:t>Establishes the most accurate visitor baseline</a:t>
            </a:r>
          </a:p>
          <a:p>
            <a:pPr marL="628650" lvl="1" indent="-171450">
              <a:buFont typeface="Arial" panose="020B0604020202020204" pitchFamily="34" charset="0"/>
              <a:buChar char="•"/>
            </a:pPr>
            <a:r>
              <a:rPr lang="en-GB" sz="1400" dirty="0"/>
              <a:t>Identifies emerging trends early</a:t>
            </a:r>
          </a:p>
        </p:txBody>
      </p:sp>
      <p:sp>
        <p:nvSpPr>
          <p:cNvPr id="4" name="Slide Number Placeholder 3"/>
          <p:cNvSpPr>
            <a:spLocks noGrp="1"/>
          </p:cNvSpPr>
          <p:nvPr>
            <p:ph type="sldNum" sz="quarter" idx="12"/>
          </p:nvPr>
        </p:nvSpPr>
        <p:spPr/>
        <p:txBody>
          <a:bodyPr/>
          <a:lstStyle/>
          <a:p>
            <a:fld id="{53574FBD-E020-4C57-BED7-C3860BDBFCC6}" type="slidenum">
              <a:rPr lang="en-GB" smtClean="0"/>
              <a:pPr/>
              <a:t>2</a:t>
            </a:fld>
            <a:endParaRPr lang="en-GB" dirty="0"/>
          </a:p>
        </p:txBody>
      </p:sp>
      <p:sp>
        <p:nvSpPr>
          <p:cNvPr id="5" name="Content Placeholder 4"/>
          <p:cNvSpPr>
            <a:spLocks noGrp="1"/>
          </p:cNvSpPr>
          <p:nvPr>
            <p:ph idx="13"/>
          </p:nvPr>
        </p:nvSpPr>
        <p:spPr>
          <a:xfrm>
            <a:off x="8974666" y="581025"/>
            <a:ext cx="3077633" cy="5595937"/>
          </a:xfrm>
        </p:spPr>
        <p:txBody>
          <a:bodyPr>
            <a:normAutofit/>
          </a:bodyPr>
          <a:lstStyle/>
          <a:p>
            <a:r>
              <a:rPr lang="en-GB" dirty="0"/>
              <a:t>The C-COM programme commenced in July.</a:t>
            </a:r>
          </a:p>
          <a:p>
            <a:endParaRPr lang="en-GB" dirty="0"/>
          </a:p>
          <a:p>
            <a:r>
              <a:rPr lang="en-GB" dirty="0"/>
              <a:t>C-COM gathers data from visitors to Lisburn city centre every week of the year. Doing this allows us to compile a </a:t>
            </a:r>
            <a:r>
              <a:rPr lang="en-GB" i="1" dirty="0"/>
              <a:t>dynamic</a:t>
            </a:r>
            <a:r>
              <a:rPr lang="en-GB" dirty="0"/>
              <a:t> catchment profile, to understand where visitors are coming from and when changes in their visiting behaviour occur.</a:t>
            </a:r>
          </a:p>
          <a:p>
            <a:endParaRPr lang="en-GB" dirty="0"/>
          </a:p>
          <a:p>
            <a:r>
              <a:rPr lang="en-GB" dirty="0"/>
              <a:t>In this way, C-COM is used to understand how events and marketing initiatives influence consumer use of the town centre.</a:t>
            </a:r>
          </a:p>
        </p:txBody>
      </p:sp>
    </p:spTree>
    <p:extLst>
      <p:ext uri="{BB962C8B-B14F-4D97-AF65-F5344CB8AC3E}">
        <p14:creationId xmlns:p14="http://schemas.microsoft.com/office/powerpoint/2010/main" val="252522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Consumers Living in Catchment </a:t>
            </a:r>
          </a:p>
        </p:txBody>
      </p:sp>
      <p:sp>
        <p:nvSpPr>
          <p:cNvPr id="4" name="Slide Number Placeholder 3"/>
          <p:cNvSpPr>
            <a:spLocks noGrp="1"/>
          </p:cNvSpPr>
          <p:nvPr>
            <p:ph type="sldNum" sz="quarter" idx="12"/>
          </p:nvPr>
        </p:nvSpPr>
        <p:spPr/>
        <p:txBody>
          <a:bodyPr/>
          <a:lstStyle/>
          <a:p>
            <a:fld id="{53574FBD-E020-4C57-BED7-C3860BDBFCC6}" type="slidenum">
              <a:rPr lang="en-GB" smtClean="0"/>
              <a:pPr/>
              <a:t>3</a:t>
            </a:fld>
            <a:endParaRPr lang="en-GB" dirty="0"/>
          </a:p>
        </p:txBody>
      </p:sp>
      <p:pic>
        <p:nvPicPr>
          <p:cNvPr id="6" name="Content Placeholder 6"/>
          <p:cNvPicPr>
            <a:picLocks noGrp="1" noChangeAspect="1"/>
          </p:cNvPicPr>
          <p:nvPr>
            <p:ph idx="1"/>
          </p:nvPr>
        </p:nvPicPr>
        <p:blipFill>
          <a:blip r:embed="rId2"/>
          <a:stretch>
            <a:fillRect/>
          </a:stretch>
        </p:blipFill>
        <p:spPr>
          <a:xfrm>
            <a:off x="175907" y="514281"/>
            <a:ext cx="8357265" cy="5539828"/>
          </a:xfrm>
          <a:prstGeom prst="rect">
            <a:avLst/>
          </a:prstGeom>
          <a:ln>
            <a:solidFill>
              <a:schemeClr val="bg1">
                <a:lumMod val="65000"/>
              </a:schemeClr>
            </a:solidFill>
          </a:ln>
        </p:spPr>
      </p:pic>
      <p:graphicFrame>
        <p:nvGraphicFramePr>
          <p:cNvPr id="14" name="Table 13"/>
          <p:cNvGraphicFramePr>
            <a:graphicFrameLocks noGrp="1"/>
          </p:cNvGraphicFramePr>
          <p:nvPr>
            <p:extLst>
              <p:ext uri="{D42A27DB-BD31-4B8C-83A1-F6EECF244321}">
                <p14:modId xmlns:p14="http://schemas.microsoft.com/office/powerpoint/2010/main" val="3114770296"/>
              </p:ext>
            </p:extLst>
          </p:nvPr>
        </p:nvGraphicFramePr>
        <p:xfrm>
          <a:off x="9008039" y="4365865"/>
          <a:ext cx="3044259" cy="1728000"/>
        </p:xfrm>
        <a:graphic>
          <a:graphicData uri="http://schemas.openxmlformats.org/drawingml/2006/table">
            <a:tbl>
              <a:tblPr firstRow="1" lastRow="1" bandRow="1">
                <a:tableStyleId>{5C22544A-7EE6-4342-B048-85BDC9FD1C3A}</a:tableStyleId>
              </a:tblPr>
              <a:tblGrid>
                <a:gridCol w="900000">
                  <a:extLst>
                    <a:ext uri="{9D8B030D-6E8A-4147-A177-3AD203B41FA5}">
                      <a16:colId xmlns:a16="http://schemas.microsoft.com/office/drawing/2014/main" xmlns="" val="20000"/>
                    </a:ext>
                  </a:extLst>
                </a:gridCol>
                <a:gridCol w="1188000">
                  <a:extLst>
                    <a:ext uri="{9D8B030D-6E8A-4147-A177-3AD203B41FA5}">
                      <a16:colId xmlns:a16="http://schemas.microsoft.com/office/drawing/2014/main" xmlns="" val="20001"/>
                    </a:ext>
                  </a:extLst>
                </a:gridCol>
                <a:gridCol w="956259">
                  <a:extLst>
                    <a:ext uri="{9D8B030D-6E8A-4147-A177-3AD203B41FA5}">
                      <a16:colId xmlns:a16="http://schemas.microsoft.com/office/drawing/2014/main" xmlns="" val="20002"/>
                    </a:ext>
                  </a:extLst>
                </a:gridCol>
              </a:tblGrid>
              <a:tr h="288000">
                <a:tc>
                  <a:txBody>
                    <a:bodyPr/>
                    <a:lstStyle/>
                    <a:p>
                      <a:r>
                        <a:rPr lang="en-US" sz="1000" dirty="0">
                          <a:solidFill>
                            <a:schemeClr val="bg1"/>
                          </a:solidFill>
                        </a:rPr>
                        <a:t>Catchment</a:t>
                      </a:r>
                    </a:p>
                  </a:txBody>
                  <a:tcPr anchor="ctr"/>
                </a:tc>
                <a:tc>
                  <a:txBody>
                    <a:bodyPr/>
                    <a:lstStyle/>
                    <a:p>
                      <a:pPr algn="ctr"/>
                      <a:r>
                        <a:rPr lang="en-US" sz="1000" dirty="0">
                          <a:solidFill>
                            <a:schemeClr val="bg1"/>
                          </a:solidFill>
                        </a:rPr>
                        <a:t>Comparison Spend</a:t>
                      </a:r>
                    </a:p>
                  </a:txBody>
                  <a:tcPr anchor="ctr"/>
                </a:tc>
                <a:tc>
                  <a:txBody>
                    <a:bodyPr/>
                    <a:lstStyle/>
                    <a:p>
                      <a:pPr algn="ctr"/>
                      <a:r>
                        <a:rPr lang="en-US" sz="1000" dirty="0">
                          <a:solidFill>
                            <a:schemeClr val="bg1"/>
                          </a:solidFill>
                        </a:rPr>
                        <a:t>Market Share</a:t>
                      </a:r>
                    </a:p>
                  </a:txBody>
                  <a:tcPr anchor="ctr"/>
                </a:tc>
                <a:extLst>
                  <a:ext uri="{0D108BD9-81ED-4DB2-BD59-A6C34878D82A}">
                    <a16:rowId xmlns:a16="http://schemas.microsoft.com/office/drawing/2014/main" xmlns="" val="10000"/>
                  </a:ext>
                </a:extLst>
              </a:tr>
              <a:tr h="288000">
                <a:tc>
                  <a:txBody>
                    <a:bodyPr/>
                    <a:lstStyle/>
                    <a:p>
                      <a:r>
                        <a:rPr lang="en-US" sz="1000" dirty="0">
                          <a:solidFill>
                            <a:schemeClr val="tx1">
                              <a:lumMod val="65000"/>
                              <a:lumOff val="35000"/>
                            </a:schemeClr>
                          </a:solidFill>
                        </a:rPr>
                        <a:t>Primary</a:t>
                      </a:r>
                    </a:p>
                  </a:txBody>
                  <a:tcPr anchor="ctr"/>
                </a:tc>
                <a:tc>
                  <a:txBody>
                    <a:bodyPr/>
                    <a:lstStyle/>
                    <a:p>
                      <a:pPr algn="ctr"/>
                      <a:r>
                        <a:rPr lang="en-US" sz="1000" dirty="0">
                          <a:solidFill>
                            <a:schemeClr val="tx1">
                              <a:lumMod val="65000"/>
                              <a:lumOff val="35000"/>
                            </a:schemeClr>
                          </a:solidFill>
                        </a:rPr>
                        <a:t>£67.9m</a:t>
                      </a:r>
                    </a:p>
                  </a:txBody>
                  <a:tcPr anchor="ctr"/>
                </a:tc>
                <a:tc>
                  <a:txBody>
                    <a:bodyPr/>
                    <a:lstStyle/>
                    <a:p>
                      <a:pPr algn="ctr"/>
                      <a:r>
                        <a:rPr lang="en-US" sz="1000" dirty="0">
                          <a:solidFill>
                            <a:schemeClr val="tx1">
                              <a:lumMod val="65000"/>
                              <a:lumOff val="35000"/>
                            </a:schemeClr>
                          </a:solidFill>
                        </a:rPr>
                        <a:t>44.2%</a:t>
                      </a:r>
                    </a:p>
                  </a:txBody>
                  <a:tcPr anchor="ctr"/>
                </a:tc>
                <a:extLst>
                  <a:ext uri="{0D108BD9-81ED-4DB2-BD59-A6C34878D82A}">
                    <a16:rowId xmlns:a16="http://schemas.microsoft.com/office/drawing/2014/main" xmlns="" val="10001"/>
                  </a:ext>
                </a:extLst>
              </a:tr>
              <a:tr h="288000">
                <a:tc>
                  <a:txBody>
                    <a:bodyPr/>
                    <a:lstStyle/>
                    <a:p>
                      <a:r>
                        <a:rPr lang="en-US" sz="1000" dirty="0">
                          <a:solidFill>
                            <a:schemeClr val="tx1">
                              <a:lumMod val="65000"/>
                              <a:lumOff val="35000"/>
                            </a:schemeClr>
                          </a:solidFill>
                        </a:rPr>
                        <a:t>Secondary</a:t>
                      </a:r>
                    </a:p>
                  </a:txBody>
                  <a:tcPr anchor="ctr"/>
                </a:tc>
                <a:tc>
                  <a:txBody>
                    <a:bodyPr/>
                    <a:lstStyle/>
                    <a:p>
                      <a:pPr algn="ctr"/>
                      <a:r>
                        <a:rPr lang="en-US" sz="1000" dirty="0">
                          <a:solidFill>
                            <a:schemeClr val="tx1">
                              <a:lumMod val="65000"/>
                              <a:lumOff val="35000"/>
                            </a:schemeClr>
                          </a:solidFill>
                        </a:rPr>
                        <a:t>£33.4m</a:t>
                      </a:r>
                    </a:p>
                  </a:txBody>
                  <a:tcPr anchor="ctr"/>
                </a:tc>
                <a:tc>
                  <a:txBody>
                    <a:bodyPr/>
                    <a:lstStyle/>
                    <a:p>
                      <a:pPr algn="ctr"/>
                      <a:r>
                        <a:rPr lang="en-US" sz="1000" dirty="0">
                          <a:solidFill>
                            <a:schemeClr val="tx1">
                              <a:lumMod val="65000"/>
                              <a:lumOff val="35000"/>
                            </a:schemeClr>
                          </a:solidFill>
                        </a:rPr>
                        <a:t>19.2%</a:t>
                      </a:r>
                    </a:p>
                  </a:txBody>
                  <a:tcPr anchor="ctr"/>
                </a:tc>
                <a:extLst>
                  <a:ext uri="{0D108BD9-81ED-4DB2-BD59-A6C34878D82A}">
                    <a16:rowId xmlns:a16="http://schemas.microsoft.com/office/drawing/2014/main" xmlns="" val="10002"/>
                  </a:ext>
                </a:extLst>
              </a:tr>
              <a:tr h="288000">
                <a:tc>
                  <a:txBody>
                    <a:bodyPr/>
                    <a:lstStyle/>
                    <a:p>
                      <a:r>
                        <a:rPr lang="en-US" sz="1000" dirty="0">
                          <a:solidFill>
                            <a:schemeClr val="tx1">
                              <a:lumMod val="65000"/>
                              <a:lumOff val="35000"/>
                            </a:schemeClr>
                          </a:solidFill>
                        </a:rPr>
                        <a:t>Tertiary</a:t>
                      </a:r>
                    </a:p>
                  </a:txBody>
                  <a:tcPr anchor="ctr"/>
                </a:tc>
                <a:tc>
                  <a:txBody>
                    <a:bodyPr/>
                    <a:lstStyle/>
                    <a:p>
                      <a:pPr algn="ctr"/>
                      <a:r>
                        <a:rPr lang="en-US" sz="1000" dirty="0">
                          <a:solidFill>
                            <a:schemeClr val="tx1">
                              <a:lumMod val="65000"/>
                              <a:lumOff val="35000"/>
                            </a:schemeClr>
                          </a:solidFill>
                        </a:rPr>
                        <a:t>£19.9m</a:t>
                      </a:r>
                    </a:p>
                  </a:txBody>
                  <a:tcPr anchor="ctr"/>
                </a:tc>
                <a:tc>
                  <a:txBody>
                    <a:bodyPr/>
                    <a:lstStyle/>
                    <a:p>
                      <a:pPr algn="ctr"/>
                      <a:r>
                        <a:rPr lang="en-US" sz="1000" dirty="0">
                          <a:solidFill>
                            <a:schemeClr val="tx1">
                              <a:lumMod val="65000"/>
                              <a:lumOff val="35000"/>
                            </a:schemeClr>
                          </a:solidFill>
                        </a:rPr>
                        <a:t>6.6%</a:t>
                      </a:r>
                    </a:p>
                  </a:txBody>
                  <a:tcPr anchor="ctr"/>
                </a:tc>
                <a:extLst>
                  <a:ext uri="{0D108BD9-81ED-4DB2-BD59-A6C34878D82A}">
                    <a16:rowId xmlns:a16="http://schemas.microsoft.com/office/drawing/2014/main" xmlns="" val="10003"/>
                  </a:ext>
                </a:extLst>
              </a:tr>
              <a:tr h="288000">
                <a:tc>
                  <a:txBody>
                    <a:bodyPr/>
                    <a:lstStyle/>
                    <a:p>
                      <a:r>
                        <a:rPr lang="en-US" sz="1000" dirty="0">
                          <a:solidFill>
                            <a:schemeClr val="tx1">
                              <a:lumMod val="65000"/>
                              <a:lumOff val="35000"/>
                            </a:schemeClr>
                          </a:solidFill>
                        </a:rPr>
                        <a:t>Quaternary</a:t>
                      </a:r>
                    </a:p>
                  </a:txBody>
                  <a:tcPr anchor="ctr"/>
                </a:tc>
                <a:tc>
                  <a:txBody>
                    <a:bodyPr/>
                    <a:lstStyle/>
                    <a:p>
                      <a:pPr algn="ctr"/>
                      <a:r>
                        <a:rPr lang="en-US" sz="1000" dirty="0">
                          <a:solidFill>
                            <a:schemeClr val="tx1">
                              <a:lumMod val="65000"/>
                              <a:lumOff val="35000"/>
                            </a:schemeClr>
                          </a:solidFill>
                        </a:rPr>
                        <a:t>£13.3m</a:t>
                      </a:r>
                    </a:p>
                  </a:txBody>
                  <a:tcPr anchor="ctr"/>
                </a:tc>
                <a:tc>
                  <a:txBody>
                    <a:bodyPr/>
                    <a:lstStyle/>
                    <a:p>
                      <a:pPr algn="ctr"/>
                      <a:r>
                        <a:rPr lang="en-US" sz="1000" dirty="0">
                          <a:solidFill>
                            <a:schemeClr val="tx1">
                              <a:lumMod val="65000"/>
                              <a:lumOff val="35000"/>
                            </a:schemeClr>
                          </a:solidFill>
                        </a:rPr>
                        <a:t>0.8%</a:t>
                      </a:r>
                    </a:p>
                  </a:txBody>
                  <a:tcPr anchor="ctr"/>
                </a:tc>
                <a:extLst>
                  <a:ext uri="{0D108BD9-81ED-4DB2-BD59-A6C34878D82A}">
                    <a16:rowId xmlns:a16="http://schemas.microsoft.com/office/drawing/2014/main" xmlns="" val="10004"/>
                  </a:ext>
                </a:extLst>
              </a:tr>
              <a:tr h="288000">
                <a:tc>
                  <a:txBody>
                    <a:bodyPr/>
                    <a:lstStyle/>
                    <a:p>
                      <a:pPr marL="0" algn="l" defTabSz="914400" rtl="0" eaLnBrk="1" latinLnBrk="0" hangingPunct="1"/>
                      <a:r>
                        <a:rPr lang="en-US" sz="1000" b="1" kern="1200" dirty="0">
                          <a:solidFill>
                            <a:schemeClr val="bg1"/>
                          </a:solidFill>
                          <a:latin typeface="+mn-lt"/>
                          <a:ea typeface="+mn-ea"/>
                          <a:cs typeface="+mn-cs"/>
                        </a:rPr>
                        <a:t>Total</a:t>
                      </a:r>
                    </a:p>
                  </a:txBody>
                  <a:tcPr anchor="ctr"/>
                </a:tc>
                <a:tc>
                  <a:txBody>
                    <a:bodyPr/>
                    <a:lstStyle/>
                    <a:p>
                      <a:pPr marL="0" algn="ctr" defTabSz="914400" rtl="0" eaLnBrk="1" latinLnBrk="0" hangingPunct="1"/>
                      <a:r>
                        <a:rPr lang="en-US" sz="1000" b="1" kern="1200" dirty="0">
                          <a:solidFill>
                            <a:schemeClr val="bg1"/>
                          </a:solidFill>
                          <a:latin typeface="+mn-lt"/>
                          <a:ea typeface="+mn-ea"/>
                          <a:cs typeface="+mn-cs"/>
                        </a:rPr>
                        <a:t>£161.0m</a:t>
                      </a:r>
                    </a:p>
                  </a:txBody>
                  <a:tcPr anchor="ctr"/>
                </a:tc>
                <a:tc>
                  <a:txBody>
                    <a:bodyPr/>
                    <a:lstStyle/>
                    <a:p>
                      <a:pPr marL="0" algn="ctr" defTabSz="914400" rtl="0" eaLnBrk="1" latinLnBrk="0" hangingPunct="1"/>
                      <a:r>
                        <a:rPr lang="en-US" sz="1000" b="1" kern="1200" dirty="0">
                          <a:solidFill>
                            <a:schemeClr val="bg1"/>
                          </a:solidFill>
                          <a:latin typeface="+mn-lt"/>
                          <a:ea typeface="+mn-ea"/>
                          <a:cs typeface="+mn-cs"/>
                        </a:rPr>
                        <a:t>26.3%</a:t>
                      </a:r>
                    </a:p>
                  </a:txBody>
                  <a:tcPr anchor="ctr"/>
                </a:tc>
                <a:extLst>
                  <a:ext uri="{0D108BD9-81ED-4DB2-BD59-A6C34878D82A}">
                    <a16:rowId xmlns:a16="http://schemas.microsoft.com/office/drawing/2014/main" xmlns=""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57689827"/>
              </p:ext>
            </p:extLst>
          </p:nvPr>
        </p:nvGraphicFramePr>
        <p:xfrm>
          <a:off x="159983" y="4305505"/>
          <a:ext cx="3195384" cy="1776305"/>
        </p:xfrm>
        <a:graphic>
          <a:graphicData uri="http://schemas.openxmlformats.org/drawingml/2006/table">
            <a:tbl>
              <a:tblPr firstRow="1" bandRow="1">
                <a:tableStyleId>{5C22544A-7EE6-4342-B048-85BDC9FD1C3A}</a:tableStyleId>
              </a:tblPr>
              <a:tblGrid>
                <a:gridCol w="1827843">
                  <a:extLst>
                    <a:ext uri="{9D8B030D-6E8A-4147-A177-3AD203B41FA5}">
                      <a16:colId xmlns:a16="http://schemas.microsoft.com/office/drawing/2014/main" xmlns="" val="20000"/>
                    </a:ext>
                  </a:extLst>
                </a:gridCol>
                <a:gridCol w="702366">
                  <a:extLst>
                    <a:ext uri="{9D8B030D-6E8A-4147-A177-3AD203B41FA5}">
                      <a16:colId xmlns:a16="http://schemas.microsoft.com/office/drawing/2014/main" xmlns="" val="20002"/>
                    </a:ext>
                  </a:extLst>
                </a:gridCol>
                <a:gridCol w="665175">
                  <a:extLst>
                    <a:ext uri="{9D8B030D-6E8A-4147-A177-3AD203B41FA5}">
                      <a16:colId xmlns:a16="http://schemas.microsoft.com/office/drawing/2014/main" xmlns="" val="2867740389"/>
                    </a:ext>
                  </a:extLst>
                </a:gridCol>
              </a:tblGrid>
              <a:tr h="288000">
                <a:tc>
                  <a:txBody>
                    <a:bodyPr/>
                    <a:lstStyle/>
                    <a:p>
                      <a:r>
                        <a:rPr lang="en-US" sz="1000" dirty="0">
                          <a:solidFill>
                            <a:schemeClr val="bg1"/>
                          </a:solidFill>
                        </a:rPr>
                        <a:t>ACORN Category</a:t>
                      </a:r>
                    </a:p>
                  </a:txBody>
                  <a:tcPr anchor="ctr"/>
                </a:tc>
                <a:tc>
                  <a:txBody>
                    <a:bodyPr/>
                    <a:lstStyle/>
                    <a:p>
                      <a:pPr algn="ctr"/>
                      <a:r>
                        <a:rPr lang="en-US" sz="1000" dirty="0" err="1">
                          <a:solidFill>
                            <a:schemeClr val="bg1"/>
                          </a:solidFill>
                        </a:rPr>
                        <a:t>Lisburn</a:t>
                      </a:r>
                      <a:endParaRPr lang="en-US" sz="1000" dirty="0">
                        <a:solidFill>
                          <a:schemeClr val="bg1"/>
                        </a:solidFill>
                      </a:endParaRPr>
                    </a:p>
                  </a:txBody>
                  <a:tcPr anchor="ctr"/>
                </a:tc>
                <a:tc>
                  <a:txBody>
                    <a:bodyPr/>
                    <a:lstStyle/>
                    <a:p>
                      <a:pPr algn="ctr"/>
                      <a:r>
                        <a:rPr lang="en-US" sz="1000" dirty="0">
                          <a:solidFill>
                            <a:schemeClr val="bg1"/>
                          </a:solidFill>
                        </a:rPr>
                        <a:t>NI</a:t>
                      </a:r>
                    </a:p>
                  </a:txBody>
                  <a:tcPr anchor="ctr"/>
                </a:tc>
                <a:extLst>
                  <a:ext uri="{0D108BD9-81ED-4DB2-BD59-A6C34878D82A}">
                    <a16:rowId xmlns:a16="http://schemas.microsoft.com/office/drawing/2014/main" xmlns="" val="10000"/>
                  </a:ext>
                </a:extLst>
              </a:tr>
              <a:tr h="336305">
                <a:tc>
                  <a:txBody>
                    <a:bodyPr/>
                    <a:lstStyle/>
                    <a:p>
                      <a:r>
                        <a:rPr lang="en-US" sz="1000" baseline="0" dirty="0">
                          <a:solidFill>
                            <a:schemeClr val="tx1">
                              <a:lumMod val="65000"/>
                              <a:lumOff val="35000"/>
                            </a:schemeClr>
                          </a:solidFill>
                        </a:rPr>
                        <a:t>1 – Affluent Achievers</a:t>
                      </a:r>
                    </a:p>
                  </a:txBody>
                  <a:tcPr anchor="ctr"/>
                </a:tc>
                <a:tc>
                  <a:txBody>
                    <a:bodyPr/>
                    <a:lstStyle/>
                    <a:p>
                      <a:pPr algn="ctr"/>
                      <a:r>
                        <a:rPr lang="en-US" sz="1000" dirty="0">
                          <a:solidFill>
                            <a:schemeClr val="tx1">
                              <a:lumMod val="65000"/>
                              <a:lumOff val="35000"/>
                            </a:schemeClr>
                          </a:solidFill>
                        </a:rPr>
                        <a:t>22.7%</a:t>
                      </a:r>
                    </a:p>
                  </a:txBody>
                  <a:tcPr anchor="ctr"/>
                </a:tc>
                <a:tc>
                  <a:txBody>
                    <a:bodyPr/>
                    <a:lstStyle/>
                    <a:p>
                      <a:pPr algn="ctr"/>
                      <a:r>
                        <a:rPr lang="en-US" sz="1000" dirty="0">
                          <a:solidFill>
                            <a:schemeClr val="tx1">
                              <a:lumMod val="65000"/>
                              <a:lumOff val="35000"/>
                            </a:schemeClr>
                          </a:solidFill>
                        </a:rPr>
                        <a:t>17.4%</a:t>
                      </a:r>
                    </a:p>
                  </a:txBody>
                  <a:tcPr anchor="ctr"/>
                </a:tc>
                <a:extLst>
                  <a:ext uri="{0D108BD9-81ED-4DB2-BD59-A6C34878D82A}">
                    <a16:rowId xmlns:a16="http://schemas.microsoft.com/office/drawing/2014/main" xmlns="" val="10001"/>
                  </a:ext>
                </a:extLst>
              </a:tr>
              <a:tr h="288000">
                <a:tc>
                  <a:txBody>
                    <a:bodyPr/>
                    <a:lstStyle/>
                    <a:p>
                      <a:r>
                        <a:rPr lang="en-US" sz="1000" dirty="0">
                          <a:solidFill>
                            <a:schemeClr val="tx1">
                              <a:lumMod val="65000"/>
                              <a:lumOff val="35000"/>
                            </a:schemeClr>
                          </a:solidFill>
                        </a:rPr>
                        <a:t>2 – Rising Prosperity</a:t>
                      </a:r>
                    </a:p>
                  </a:txBody>
                  <a:tcPr anchor="ctr"/>
                </a:tc>
                <a:tc>
                  <a:txBody>
                    <a:bodyPr/>
                    <a:lstStyle/>
                    <a:p>
                      <a:pPr algn="ctr"/>
                      <a:r>
                        <a:rPr lang="en-US" sz="1000" dirty="0">
                          <a:solidFill>
                            <a:schemeClr val="tx1">
                              <a:lumMod val="65000"/>
                              <a:lumOff val="35000"/>
                            </a:schemeClr>
                          </a:solidFill>
                        </a:rPr>
                        <a:t>9.4%</a:t>
                      </a:r>
                    </a:p>
                  </a:txBody>
                  <a:tcPr anchor="ctr"/>
                </a:tc>
                <a:tc>
                  <a:txBody>
                    <a:bodyPr/>
                    <a:lstStyle/>
                    <a:p>
                      <a:pPr algn="ctr"/>
                      <a:r>
                        <a:rPr lang="en-US" sz="1000" dirty="0">
                          <a:solidFill>
                            <a:schemeClr val="tx1">
                              <a:lumMod val="65000"/>
                              <a:lumOff val="35000"/>
                            </a:schemeClr>
                          </a:solidFill>
                        </a:rPr>
                        <a:t>3.5%</a:t>
                      </a:r>
                    </a:p>
                  </a:txBody>
                  <a:tcPr anchor="ctr"/>
                </a:tc>
                <a:extLst>
                  <a:ext uri="{0D108BD9-81ED-4DB2-BD59-A6C34878D82A}">
                    <a16:rowId xmlns:a16="http://schemas.microsoft.com/office/drawing/2014/main" xmlns="" val="10002"/>
                  </a:ext>
                </a:extLst>
              </a:tr>
              <a:tr h="288000">
                <a:tc>
                  <a:txBody>
                    <a:bodyPr/>
                    <a:lstStyle/>
                    <a:p>
                      <a:r>
                        <a:rPr lang="en-US" sz="1000" b="1" dirty="0">
                          <a:solidFill>
                            <a:schemeClr val="tx1">
                              <a:lumMod val="65000"/>
                              <a:lumOff val="35000"/>
                            </a:schemeClr>
                          </a:solidFill>
                        </a:rPr>
                        <a:t>3 – Comfortable Communities</a:t>
                      </a:r>
                    </a:p>
                  </a:txBody>
                  <a:tcPr anchor="ctr"/>
                </a:tc>
                <a:tc>
                  <a:txBody>
                    <a:bodyPr/>
                    <a:lstStyle/>
                    <a:p>
                      <a:pPr algn="ctr"/>
                      <a:r>
                        <a:rPr lang="en-US" sz="1000" b="1" dirty="0">
                          <a:solidFill>
                            <a:schemeClr val="tx1">
                              <a:lumMod val="65000"/>
                              <a:lumOff val="35000"/>
                            </a:schemeClr>
                          </a:solidFill>
                        </a:rPr>
                        <a:t>27.4%</a:t>
                      </a:r>
                    </a:p>
                  </a:txBody>
                  <a:tcPr anchor="ctr"/>
                </a:tc>
                <a:tc>
                  <a:txBody>
                    <a:bodyPr/>
                    <a:lstStyle/>
                    <a:p>
                      <a:pPr algn="ctr"/>
                      <a:r>
                        <a:rPr lang="en-US" sz="1000" b="1" dirty="0">
                          <a:solidFill>
                            <a:schemeClr val="tx1">
                              <a:lumMod val="65000"/>
                              <a:lumOff val="35000"/>
                            </a:schemeClr>
                          </a:solidFill>
                        </a:rPr>
                        <a:t>44.2%</a:t>
                      </a:r>
                    </a:p>
                  </a:txBody>
                  <a:tcPr anchor="ctr"/>
                </a:tc>
                <a:extLst>
                  <a:ext uri="{0D108BD9-81ED-4DB2-BD59-A6C34878D82A}">
                    <a16:rowId xmlns:a16="http://schemas.microsoft.com/office/drawing/2014/main" xmlns="" val="10003"/>
                  </a:ext>
                </a:extLst>
              </a:tr>
              <a:tr h="288000">
                <a:tc>
                  <a:txBody>
                    <a:bodyPr/>
                    <a:lstStyle/>
                    <a:p>
                      <a:r>
                        <a:rPr lang="en-US" sz="1000" dirty="0">
                          <a:solidFill>
                            <a:schemeClr val="tx1">
                              <a:lumMod val="65000"/>
                              <a:lumOff val="35000"/>
                            </a:schemeClr>
                          </a:solidFill>
                        </a:rPr>
                        <a:t>4 – Financially Stretched</a:t>
                      </a:r>
                    </a:p>
                  </a:txBody>
                  <a:tcPr anchor="ctr"/>
                </a:tc>
                <a:tc>
                  <a:txBody>
                    <a:bodyPr/>
                    <a:lstStyle/>
                    <a:p>
                      <a:pPr algn="ctr"/>
                      <a:r>
                        <a:rPr lang="en-US" sz="1000" dirty="0">
                          <a:solidFill>
                            <a:schemeClr val="tx1">
                              <a:lumMod val="65000"/>
                              <a:lumOff val="35000"/>
                            </a:schemeClr>
                          </a:solidFill>
                        </a:rPr>
                        <a:t>22.6%</a:t>
                      </a:r>
                    </a:p>
                  </a:txBody>
                  <a:tcPr anchor="ctr"/>
                </a:tc>
                <a:tc>
                  <a:txBody>
                    <a:bodyPr/>
                    <a:lstStyle/>
                    <a:p>
                      <a:pPr algn="ctr"/>
                      <a:r>
                        <a:rPr lang="en-US" sz="1000" dirty="0">
                          <a:solidFill>
                            <a:schemeClr val="tx1">
                              <a:lumMod val="65000"/>
                              <a:lumOff val="35000"/>
                            </a:schemeClr>
                          </a:solidFill>
                        </a:rPr>
                        <a:t>21.7%</a:t>
                      </a:r>
                    </a:p>
                  </a:txBody>
                  <a:tcPr anchor="ctr"/>
                </a:tc>
                <a:extLst>
                  <a:ext uri="{0D108BD9-81ED-4DB2-BD59-A6C34878D82A}">
                    <a16:rowId xmlns:a16="http://schemas.microsoft.com/office/drawing/2014/main" xmlns="" val="10004"/>
                  </a:ext>
                </a:extLst>
              </a:tr>
              <a:tr h="288000">
                <a:tc>
                  <a:txBody>
                    <a:bodyPr/>
                    <a:lstStyle/>
                    <a:p>
                      <a:r>
                        <a:rPr lang="en-US" sz="1000" dirty="0">
                          <a:solidFill>
                            <a:schemeClr val="tx1">
                              <a:lumMod val="65000"/>
                              <a:lumOff val="35000"/>
                            </a:schemeClr>
                          </a:solidFill>
                        </a:rPr>
                        <a:t>5 – Urban Adversity</a:t>
                      </a:r>
                    </a:p>
                  </a:txBody>
                  <a:tcPr anchor="ctr"/>
                </a:tc>
                <a:tc>
                  <a:txBody>
                    <a:bodyPr/>
                    <a:lstStyle/>
                    <a:p>
                      <a:pPr marL="0" algn="ctr" defTabSz="914400" rtl="0" eaLnBrk="1" latinLnBrk="0" hangingPunct="1"/>
                      <a:r>
                        <a:rPr lang="en-US" sz="1000" b="0" kern="1200" dirty="0">
                          <a:solidFill>
                            <a:schemeClr val="tx1">
                              <a:lumMod val="65000"/>
                              <a:lumOff val="35000"/>
                            </a:schemeClr>
                          </a:solidFill>
                          <a:latin typeface="+mn-lt"/>
                          <a:ea typeface="+mn-ea"/>
                          <a:cs typeface="+mn-cs"/>
                        </a:rPr>
                        <a:t>17.9%</a:t>
                      </a:r>
                    </a:p>
                  </a:txBody>
                  <a:tcPr anchor="ctr"/>
                </a:tc>
                <a:tc>
                  <a:txBody>
                    <a:bodyPr/>
                    <a:lstStyle/>
                    <a:p>
                      <a:pPr marL="0" algn="ctr" defTabSz="914400" rtl="0" eaLnBrk="1" latinLnBrk="0" hangingPunct="1"/>
                      <a:r>
                        <a:rPr lang="en-US" sz="1000" b="0" kern="1200" dirty="0">
                          <a:solidFill>
                            <a:schemeClr val="tx1">
                              <a:lumMod val="65000"/>
                              <a:lumOff val="35000"/>
                            </a:schemeClr>
                          </a:solidFill>
                          <a:latin typeface="+mn-lt"/>
                          <a:ea typeface="+mn-ea"/>
                          <a:cs typeface="+mn-cs"/>
                        </a:rPr>
                        <a:t>13.2%</a:t>
                      </a:r>
                    </a:p>
                  </a:txBody>
                  <a:tcPr anchor="ctr"/>
                </a:tc>
                <a:extLst>
                  <a:ext uri="{0D108BD9-81ED-4DB2-BD59-A6C34878D82A}">
                    <a16:rowId xmlns:a16="http://schemas.microsoft.com/office/drawing/2014/main" xmlns="" val="10005"/>
                  </a:ext>
                </a:extLst>
              </a:tr>
            </a:tbl>
          </a:graphicData>
        </a:graphic>
      </p:graphicFrame>
      <p:sp>
        <p:nvSpPr>
          <p:cNvPr id="3" name="Rectangle 2"/>
          <p:cNvSpPr/>
          <p:nvPr/>
        </p:nvSpPr>
        <p:spPr>
          <a:xfrm>
            <a:off x="9091074" y="554037"/>
            <a:ext cx="2822630" cy="3293209"/>
          </a:xfrm>
          <a:prstGeom prst="rect">
            <a:avLst/>
          </a:prstGeom>
        </p:spPr>
        <p:txBody>
          <a:bodyPr wrap="square">
            <a:spAutoFit/>
          </a:bodyPr>
          <a:lstStyle/>
          <a:p>
            <a:r>
              <a:rPr lang="en-GB" sz="1600" dirty="0"/>
              <a:t>Lisburn is underperforming within its catchment boundaries. </a:t>
            </a:r>
          </a:p>
          <a:p>
            <a:endParaRPr lang="en-GB" sz="1600" dirty="0"/>
          </a:p>
          <a:p>
            <a:r>
              <a:rPr lang="en-GB" sz="1600" dirty="0"/>
              <a:t>A market share of at least 50% would be expected within the primary catchment, and 25% in the secondary catchment. </a:t>
            </a:r>
          </a:p>
          <a:p>
            <a:endParaRPr lang="en-GB" sz="1600" dirty="0"/>
          </a:p>
          <a:p>
            <a:r>
              <a:rPr lang="en-GB" sz="1600" dirty="0"/>
              <a:t>Achieving this would draw an additional £19m spend per annum on comparison goods in the city.</a:t>
            </a:r>
          </a:p>
        </p:txBody>
      </p:sp>
    </p:spTree>
    <p:extLst>
      <p:ext uri="{BB962C8B-B14F-4D97-AF65-F5344CB8AC3E}">
        <p14:creationId xmlns:p14="http://schemas.microsoft.com/office/powerpoint/2010/main" val="398384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Visitors coming to Lisburn City</a:t>
            </a:r>
          </a:p>
        </p:txBody>
      </p:sp>
      <p:sp>
        <p:nvSpPr>
          <p:cNvPr id="4" name="Slide Number Placeholder 3"/>
          <p:cNvSpPr>
            <a:spLocks noGrp="1"/>
          </p:cNvSpPr>
          <p:nvPr>
            <p:ph type="sldNum" sz="quarter" idx="12"/>
          </p:nvPr>
        </p:nvSpPr>
        <p:spPr/>
        <p:txBody>
          <a:bodyPr/>
          <a:lstStyle/>
          <a:p>
            <a:fld id="{53574FBD-E020-4C57-BED7-C3860BDBFCC6}" type="slidenum">
              <a:rPr lang="en-GB" smtClean="0"/>
              <a:pPr/>
              <a:t>4</a:t>
            </a:fld>
            <a:endParaRPr lang="en-GB" dirty="0"/>
          </a:p>
        </p:txBody>
      </p:sp>
      <p:sp>
        <p:nvSpPr>
          <p:cNvPr id="5" name="Content Placeholder 4"/>
          <p:cNvSpPr>
            <a:spLocks noGrp="1"/>
          </p:cNvSpPr>
          <p:nvPr>
            <p:ph idx="13"/>
          </p:nvPr>
        </p:nvSpPr>
        <p:spPr>
          <a:xfrm>
            <a:off x="8974666" y="554470"/>
            <a:ext cx="3077633" cy="3990600"/>
          </a:xfrm>
        </p:spPr>
        <p:txBody>
          <a:bodyPr>
            <a:normAutofit/>
          </a:bodyPr>
          <a:lstStyle/>
          <a:p>
            <a:r>
              <a:rPr lang="en-GB" sz="1200" dirty="0"/>
              <a:t>Visitors predominantly within Lisburn’s pre-RPA catchment.</a:t>
            </a:r>
          </a:p>
          <a:p>
            <a:r>
              <a:rPr lang="en-GB" sz="1200" dirty="0"/>
              <a:t>Little ingress into Castlereagh evident thus far.</a:t>
            </a:r>
          </a:p>
          <a:p>
            <a:r>
              <a:rPr lang="en-GB" sz="1200" dirty="0"/>
              <a:t>Castlereagh East &amp; Castlereagh South represent 40k population – 31% of Council total.</a:t>
            </a:r>
          </a:p>
          <a:p>
            <a:r>
              <a:rPr lang="en-GB" sz="1200" dirty="0"/>
              <a:t>Castlereagh South is largest District Electoral Area by population.</a:t>
            </a:r>
          </a:p>
          <a:p>
            <a:r>
              <a:rPr lang="en-GB" sz="1200" dirty="0"/>
              <a:t>Note that a summer sample is as important as other months.</a:t>
            </a:r>
          </a:p>
        </p:txBody>
      </p:sp>
      <p:pic>
        <p:nvPicPr>
          <p:cNvPr id="8" name="Content Placeholder 5"/>
          <p:cNvPicPr>
            <a:picLocks noGrp="1" noChangeAspect="1"/>
          </p:cNvPicPr>
          <p:nvPr>
            <p:ph idx="1"/>
          </p:nvPr>
        </p:nvPicPr>
        <p:blipFill rotWithShape="1">
          <a:blip r:embed="rId2"/>
          <a:srcRect l="18195" t="4563" r="18786"/>
          <a:stretch/>
        </p:blipFill>
        <p:spPr>
          <a:xfrm>
            <a:off x="285989" y="554038"/>
            <a:ext cx="8262459" cy="5622925"/>
          </a:xfrm>
          <a:prstGeom prst="rect">
            <a:avLst/>
          </a:prstGeom>
          <a:ln>
            <a:solidFill>
              <a:schemeClr val="accent1">
                <a:lumMod val="60000"/>
                <a:lumOff val="40000"/>
              </a:schemeClr>
            </a:solidFill>
          </a:ln>
        </p:spPr>
      </p:pic>
      <p:sp>
        <p:nvSpPr>
          <p:cNvPr id="23" name="TextBox 22"/>
          <p:cNvSpPr txBox="1"/>
          <p:nvPr/>
        </p:nvSpPr>
        <p:spPr>
          <a:xfrm>
            <a:off x="3120517" y="2268721"/>
            <a:ext cx="560173" cy="253916"/>
          </a:xfrm>
          <a:prstGeom prst="rect">
            <a:avLst/>
          </a:prstGeom>
          <a:noFill/>
        </p:spPr>
        <p:txBody>
          <a:bodyPr wrap="square" rtlCol="0">
            <a:spAutoFit/>
          </a:bodyPr>
          <a:lstStyle/>
          <a:p>
            <a:r>
              <a:rPr lang="en-US" sz="1050" b="1" dirty="0">
                <a:solidFill>
                  <a:schemeClr val="tx1">
                    <a:lumMod val="65000"/>
                    <a:lumOff val="35000"/>
                  </a:schemeClr>
                </a:solidFill>
              </a:rPr>
              <a:t>BT28 2</a:t>
            </a:r>
          </a:p>
        </p:txBody>
      </p:sp>
      <p:sp>
        <p:nvSpPr>
          <p:cNvPr id="24" name="TextBox 23"/>
          <p:cNvSpPr txBox="1"/>
          <p:nvPr/>
        </p:nvSpPr>
        <p:spPr>
          <a:xfrm>
            <a:off x="3294297" y="3111584"/>
            <a:ext cx="560173" cy="253916"/>
          </a:xfrm>
          <a:prstGeom prst="rect">
            <a:avLst/>
          </a:prstGeom>
          <a:noFill/>
        </p:spPr>
        <p:txBody>
          <a:bodyPr wrap="square" rtlCol="0">
            <a:spAutoFit/>
          </a:bodyPr>
          <a:lstStyle/>
          <a:p>
            <a:r>
              <a:rPr lang="en-US" sz="1050" b="1" dirty="0">
                <a:solidFill>
                  <a:schemeClr val="tx1">
                    <a:lumMod val="65000"/>
                    <a:lumOff val="35000"/>
                  </a:schemeClr>
                </a:solidFill>
              </a:rPr>
              <a:t>BT67 0</a:t>
            </a:r>
          </a:p>
        </p:txBody>
      </p:sp>
      <p:sp>
        <p:nvSpPr>
          <p:cNvPr id="25" name="TextBox 24"/>
          <p:cNvSpPr txBox="1"/>
          <p:nvPr/>
        </p:nvSpPr>
        <p:spPr>
          <a:xfrm>
            <a:off x="3562876" y="4291154"/>
            <a:ext cx="560173" cy="253916"/>
          </a:xfrm>
          <a:prstGeom prst="rect">
            <a:avLst/>
          </a:prstGeom>
          <a:noFill/>
        </p:spPr>
        <p:txBody>
          <a:bodyPr wrap="square" rtlCol="0">
            <a:spAutoFit/>
          </a:bodyPr>
          <a:lstStyle/>
          <a:p>
            <a:r>
              <a:rPr lang="en-US" sz="1050" b="1" dirty="0">
                <a:solidFill>
                  <a:schemeClr val="tx1">
                    <a:lumMod val="65000"/>
                    <a:lumOff val="35000"/>
                  </a:schemeClr>
                </a:solidFill>
              </a:rPr>
              <a:t>BT25 1</a:t>
            </a:r>
          </a:p>
        </p:txBody>
      </p:sp>
      <p:sp>
        <p:nvSpPr>
          <p:cNvPr id="26" name="TextBox 25"/>
          <p:cNvSpPr txBox="1"/>
          <p:nvPr/>
        </p:nvSpPr>
        <p:spPr>
          <a:xfrm>
            <a:off x="4673525" y="4000223"/>
            <a:ext cx="560173" cy="253916"/>
          </a:xfrm>
          <a:prstGeom prst="rect">
            <a:avLst/>
          </a:prstGeom>
          <a:noFill/>
        </p:spPr>
        <p:txBody>
          <a:bodyPr wrap="square" rtlCol="0">
            <a:spAutoFit/>
          </a:bodyPr>
          <a:lstStyle/>
          <a:p>
            <a:r>
              <a:rPr lang="en-US" sz="1050" b="1" dirty="0">
                <a:solidFill>
                  <a:schemeClr val="tx1">
                    <a:lumMod val="65000"/>
                    <a:lumOff val="35000"/>
                  </a:schemeClr>
                </a:solidFill>
              </a:rPr>
              <a:t>BT26 6</a:t>
            </a:r>
          </a:p>
        </p:txBody>
      </p:sp>
      <p:sp>
        <p:nvSpPr>
          <p:cNvPr id="27" name="TextBox 26"/>
          <p:cNvSpPr txBox="1"/>
          <p:nvPr/>
        </p:nvSpPr>
        <p:spPr>
          <a:xfrm>
            <a:off x="4267920" y="2110404"/>
            <a:ext cx="560173" cy="253916"/>
          </a:xfrm>
          <a:prstGeom prst="rect">
            <a:avLst/>
          </a:prstGeom>
          <a:noFill/>
        </p:spPr>
        <p:txBody>
          <a:bodyPr wrap="square" rtlCol="0">
            <a:spAutoFit/>
          </a:bodyPr>
          <a:lstStyle/>
          <a:p>
            <a:r>
              <a:rPr lang="en-US" sz="1050" b="1" dirty="0">
                <a:solidFill>
                  <a:schemeClr val="tx1">
                    <a:lumMod val="65000"/>
                    <a:lumOff val="35000"/>
                  </a:schemeClr>
                </a:solidFill>
              </a:rPr>
              <a:t>BT28 3</a:t>
            </a:r>
          </a:p>
        </p:txBody>
      </p:sp>
      <p:sp>
        <p:nvSpPr>
          <p:cNvPr id="28" name="TextBox 27"/>
          <p:cNvSpPr txBox="1"/>
          <p:nvPr/>
        </p:nvSpPr>
        <p:spPr>
          <a:xfrm>
            <a:off x="5169534" y="3083223"/>
            <a:ext cx="560173" cy="253916"/>
          </a:xfrm>
          <a:prstGeom prst="rect">
            <a:avLst/>
          </a:prstGeom>
          <a:noFill/>
        </p:spPr>
        <p:txBody>
          <a:bodyPr wrap="square" rtlCol="0">
            <a:spAutoFit/>
          </a:bodyPr>
          <a:lstStyle/>
          <a:p>
            <a:r>
              <a:rPr lang="en-US" sz="1050" b="1" dirty="0">
                <a:solidFill>
                  <a:schemeClr val="tx1">
                    <a:lumMod val="65000"/>
                    <a:lumOff val="35000"/>
                  </a:schemeClr>
                </a:solidFill>
              </a:rPr>
              <a:t>BT27 5</a:t>
            </a:r>
          </a:p>
        </p:txBody>
      </p:sp>
      <p:graphicFrame>
        <p:nvGraphicFramePr>
          <p:cNvPr id="37" name="Content Placeholder 5"/>
          <p:cNvGraphicFramePr>
            <a:graphicFrameLocks/>
          </p:cNvGraphicFramePr>
          <p:nvPr>
            <p:extLst>
              <p:ext uri="{D42A27DB-BD31-4B8C-83A1-F6EECF244321}">
                <p14:modId xmlns:p14="http://schemas.microsoft.com/office/powerpoint/2010/main" val="3155790438"/>
              </p:ext>
            </p:extLst>
          </p:nvPr>
        </p:nvGraphicFramePr>
        <p:xfrm>
          <a:off x="8974666" y="4592963"/>
          <a:ext cx="3096000" cy="1584000"/>
        </p:xfrm>
        <a:graphic>
          <a:graphicData uri="http://schemas.openxmlformats.org/drawingml/2006/table">
            <a:tbl>
              <a:tblPr firstRow="1" bandRow="1">
                <a:tableStyleId>{69012ECD-51FC-41F1-AA8D-1B2483CD663E}</a:tableStyleId>
              </a:tblPr>
              <a:tblGrid>
                <a:gridCol w="756000">
                  <a:extLst>
                    <a:ext uri="{9D8B030D-6E8A-4147-A177-3AD203B41FA5}">
                      <a16:colId xmlns:a16="http://schemas.microsoft.com/office/drawing/2014/main" xmlns="" val="20000"/>
                    </a:ext>
                  </a:extLst>
                </a:gridCol>
                <a:gridCol w="1584000">
                  <a:extLst>
                    <a:ext uri="{9D8B030D-6E8A-4147-A177-3AD203B41FA5}">
                      <a16:colId xmlns:a16="http://schemas.microsoft.com/office/drawing/2014/main" xmlns="" val="20001"/>
                    </a:ext>
                  </a:extLst>
                </a:gridCol>
                <a:gridCol w="756000">
                  <a:extLst>
                    <a:ext uri="{9D8B030D-6E8A-4147-A177-3AD203B41FA5}">
                      <a16:colId xmlns:a16="http://schemas.microsoft.com/office/drawing/2014/main" xmlns="" val="20002"/>
                    </a:ext>
                  </a:extLst>
                </a:gridCol>
              </a:tblGrid>
              <a:tr h="324000">
                <a:tc>
                  <a:txBody>
                    <a:bodyPr/>
                    <a:lstStyle/>
                    <a:p>
                      <a:pPr marL="0" algn="ctr" defTabSz="914400" rtl="0" eaLnBrk="1" fontAlgn="b" latinLnBrk="0" hangingPunct="1"/>
                      <a:r>
                        <a:rPr lang="en-GB" sz="1000" kern="1200" dirty="0">
                          <a:latin typeface="+mn-lt"/>
                        </a:rPr>
                        <a:t> Sector</a:t>
                      </a:r>
                      <a:endParaRPr lang="en-GB" sz="1000" kern="1200" dirty="0">
                        <a:solidFill>
                          <a:schemeClr val="tx1"/>
                        </a:solidFill>
                        <a:latin typeface="+mn-lt"/>
                        <a:ea typeface="+mn-ea"/>
                        <a:cs typeface="+mn-cs"/>
                      </a:endParaRPr>
                    </a:p>
                  </a:txBody>
                  <a:tcPr marL="45720" marR="45720" anchor="ctr"/>
                </a:tc>
                <a:tc>
                  <a:txBody>
                    <a:bodyPr/>
                    <a:lstStyle/>
                    <a:p>
                      <a:pPr marL="0" algn="l" defTabSz="914400" rtl="0" eaLnBrk="1" fontAlgn="b" latinLnBrk="0" hangingPunct="1"/>
                      <a:r>
                        <a:rPr lang="en-GB" sz="1000" kern="1200" dirty="0">
                          <a:solidFill>
                            <a:schemeClr val="bg1"/>
                          </a:solidFill>
                          <a:latin typeface="+mn-lt"/>
                          <a:ea typeface="+mn-ea"/>
                          <a:cs typeface="+mn-cs"/>
                        </a:rPr>
                        <a:t>Local</a:t>
                      </a:r>
                      <a:r>
                        <a:rPr lang="en-GB" sz="1000" kern="1200" baseline="0" dirty="0">
                          <a:solidFill>
                            <a:schemeClr val="bg1"/>
                          </a:solidFill>
                          <a:latin typeface="+mn-lt"/>
                          <a:ea typeface="+mn-ea"/>
                          <a:cs typeface="+mn-cs"/>
                        </a:rPr>
                        <a:t> area</a:t>
                      </a:r>
                      <a:endParaRPr lang="en-GB" sz="1000" kern="1200" dirty="0">
                        <a:solidFill>
                          <a:schemeClr val="tx1"/>
                        </a:solidFill>
                        <a:latin typeface="+mn-lt"/>
                        <a:ea typeface="+mn-ea"/>
                        <a:cs typeface="+mn-cs"/>
                      </a:endParaRPr>
                    </a:p>
                  </a:txBody>
                  <a:tcPr anchor="ctr"/>
                </a:tc>
                <a:tc>
                  <a:txBody>
                    <a:bodyPr/>
                    <a:lstStyle/>
                    <a:p>
                      <a:pPr marL="0" algn="ctr" defTabSz="914400" rtl="0" eaLnBrk="1" fontAlgn="b" latinLnBrk="0" hangingPunct="1"/>
                      <a:r>
                        <a:rPr lang="en-GB" sz="1000" kern="1200" dirty="0">
                          <a:latin typeface="+mn-lt"/>
                        </a:rPr>
                        <a:t>August</a:t>
                      </a:r>
                      <a:endParaRPr lang="en-GB" sz="1000" kern="1200" dirty="0">
                        <a:solidFill>
                          <a:schemeClr val="tx1"/>
                        </a:solidFill>
                        <a:latin typeface="+mn-lt"/>
                        <a:ea typeface="+mn-ea"/>
                        <a:cs typeface="+mn-cs"/>
                      </a:endParaRPr>
                    </a:p>
                  </a:txBody>
                  <a:tcPr marL="45720" marR="45720" anchor="ctr"/>
                </a:tc>
                <a:extLst>
                  <a:ext uri="{0D108BD9-81ED-4DB2-BD59-A6C34878D82A}">
                    <a16:rowId xmlns:a16="http://schemas.microsoft.com/office/drawing/2014/main" xmlns="" val="10000"/>
                  </a:ext>
                </a:extLst>
              </a:tr>
              <a:tr h="252000">
                <a:tc>
                  <a:txBody>
                    <a:bodyPr/>
                    <a:lstStyle/>
                    <a:p>
                      <a:pPr algn="ctr" fontAlgn="ctr"/>
                      <a:r>
                        <a:rPr lang="en-US" sz="1000" b="0" i="0" u="none" strike="noStrike" dirty="0">
                          <a:solidFill>
                            <a:srgbClr val="595959"/>
                          </a:solidFill>
                          <a:effectLst/>
                          <a:latin typeface="Calibri" panose="020F0502020204030204" pitchFamily="34" charset="0"/>
                        </a:rPr>
                        <a:t>BT27 4</a:t>
                      </a:r>
                    </a:p>
                  </a:txBody>
                  <a:tcPr marL="9525" marR="9525" marT="9525" marB="0" anchor="ctr"/>
                </a:tc>
                <a:tc>
                  <a:txBody>
                    <a:bodyPr/>
                    <a:lstStyle/>
                    <a:p>
                      <a:pPr algn="l" fontAlgn="ctr"/>
                      <a:r>
                        <a:rPr lang="en-US" sz="1000" b="0" i="0" u="none" strike="noStrike" dirty="0">
                          <a:solidFill>
                            <a:srgbClr val="595959"/>
                          </a:solidFill>
                          <a:effectLst/>
                          <a:latin typeface="Calibri" panose="020F0502020204030204" pitchFamily="34" charset="0"/>
                        </a:rPr>
                        <a:t>Harmony Hill, </a:t>
                      </a:r>
                      <a:r>
                        <a:rPr lang="en-US" sz="1000" b="0" i="0" u="none" strike="noStrike" dirty="0" err="1">
                          <a:solidFill>
                            <a:srgbClr val="595959"/>
                          </a:solidFill>
                          <a:effectLst/>
                          <a:latin typeface="Calibri" panose="020F0502020204030204" pitchFamily="34" charset="0"/>
                        </a:rPr>
                        <a:t>Lambeg</a:t>
                      </a:r>
                      <a:endParaRPr lang="en-US" sz="1000" b="0" i="0" u="none" strike="noStrike" dirty="0">
                        <a:solidFill>
                          <a:srgbClr val="595959"/>
                        </a:solidFill>
                        <a:effectLst/>
                        <a:latin typeface="Calibri" panose="020F0502020204030204" pitchFamily="34" charset="0"/>
                      </a:endParaRPr>
                    </a:p>
                  </a:txBody>
                  <a:tcPr anchor="ctr"/>
                </a:tc>
                <a:tc>
                  <a:txBody>
                    <a:bodyPr/>
                    <a:lstStyle/>
                    <a:p>
                      <a:pPr algn="ctr" fontAlgn="ctr"/>
                      <a:r>
                        <a:rPr lang="en-US" sz="1000" b="0" i="0" u="none" strike="noStrike" dirty="0">
                          <a:solidFill>
                            <a:srgbClr val="595959"/>
                          </a:solidFill>
                          <a:effectLst/>
                          <a:latin typeface="Calibri" panose="020F0502020204030204" pitchFamily="34" charset="0"/>
                        </a:rPr>
                        <a:t>16.2%</a:t>
                      </a:r>
                    </a:p>
                  </a:txBody>
                  <a:tcPr marL="9525" marR="9525" marT="9525" marB="0" anchor="ctr"/>
                </a:tc>
                <a:extLst>
                  <a:ext uri="{0D108BD9-81ED-4DB2-BD59-A6C34878D82A}">
                    <a16:rowId xmlns:a16="http://schemas.microsoft.com/office/drawing/2014/main" xmlns="" val="10001"/>
                  </a:ext>
                </a:extLst>
              </a:tr>
              <a:tr h="252000">
                <a:tc>
                  <a:txBody>
                    <a:bodyPr/>
                    <a:lstStyle/>
                    <a:p>
                      <a:pPr algn="ctr" fontAlgn="ctr"/>
                      <a:r>
                        <a:rPr lang="en-US" sz="1000" b="0" i="0" u="none" strike="noStrike">
                          <a:solidFill>
                            <a:srgbClr val="595959"/>
                          </a:solidFill>
                          <a:effectLst/>
                          <a:latin typeface="Calibri" panose="020F0502020204030204" pitchFamily="34" charset="0"/>
                        </a:rPr>
                        <a:t>BT28 1</a:t>
                      </a:r>
                    </a:p>
                  </a:txBody>
                  <a:tcPr marL="9525" marR="9525" marT="9525" marB="0" anchor="ctr"/>
                </a:tc>
                <a:tc>
                  <a:txBody>
                    <a:bodyPr/>
                    <a:lstStyle/>
                    <a:p>
                      <a:pPr algn="l" fontAlgn="ctr"/>
                      <a:r>
                        <a:rPr lang="en-US" sz="1000" b="0" i="0" u="none" strike="noStrike" dirty="0">
                          <a:solidFill>
                            <a:srgbClr val="595959"/>
                          </a:solidFill>
                          <a:effectLst/>
                          <a:latin typeface="Calibri" panose="020F0502020204030204" pitchFamily="34" charset="0"/>
                        </a:rPr>
                        <a:t>City Centre, Moira</a:t>
                      </a:r>
                      <a:r>
                        <a:rPr lang="en-US" sz="1000" b="0" i="0" u="none" strike="noStrike" baseline="0" dirty="0">
                          <a:solidFill>
                            <a:srgbClr val="595959"/>
                          </a:solidFill>
                          <a:effectLst/>
                          <a:latin typeface="Calibri" panose="020F0502020204030204" pitchFamily="34" charset="0"/>
                        </a:rPr>
                        <a:t> Road</a:t>
                      </a:r>
                      <a:endParaRPr lang="en-US" sz="1000" b="0" i="0" u="none" strike="noStrike" dirty="0">
                        <a:solidFill>
                          <a:srgbClr val="595959"/>
                        </a:solidFill>
                        <a:effectLst/>
                        <a:latin typeface="Calibri" panose="020F0502020204030204" pitchFamily="34" charset="0"/>
                      </a:endParaRPr>
                    </a:p>
                  </a:txBody>
                  <a:tcPr anchor="ctr"/>
                </a:tc>
                <a:tc>
                  <a:txBody>
                    <a:bodyPr/>
                    <a:lstStyle/>
                    <a:p>
                      <a:pPr algn="ctr" fontAlgn="ctr"/>
                      <a:r>
                        <a:rPr lang="en-US" sz="1000" b="0" i="0" u="none" strike="noStrike">
                          <a:solidFill>
                            <a:srgbClr val="595959"/>
                          </a:solidFill>
                          <a:effectLst/>
                          <a:latin typeface="Calibri" panose="020F0502020204030204" pitchFamily="34" charset="0"/>
                        </a:rPr>
                        <a:t>13.5%</a:t>
                      </a:r>
                    </a:p>
                  </a:txBody>
                  <a:tcPr marL="9525" marR="9525" marT="9525" marB="0" anchor="ctr"/>
                </a:tc>
                <a:extLst>
                  <a:ext uri="{0D108BD9-81ED-4DB2-BD59-A6C34878D82A}">
                    <a16:rowId xmlns:a16="http://schemas.microsoft.com/office/drawing/2014/main" xmlns="" val="10002"/>
                  </a:ext>
                </a:extLst>
              </a:tr>
              <a:tr h="252000">
                <a:tc>
                  <a:txBody>
                    <a:bodyPr/>
                    <a:lstStyle/>
                    <a:p>
                      <a:pPr algn="ctr" fontAlgn="ctr"/>
                      <a:r>
                        <a:rPr lang="en-US" sz="1000" b="0" i="0" u="none" strike="noStrike">
                          <a:solidFill>
                            <a:srgbClr val="595959"/>
                          </a:solidFill>
                          <a:effectLst/>
                          <a:latin typeface="Calibri" panose="020F0502020204030204" pitchFamily="34" charset="0"/>
                        </a:rPr>
                        <a:t>BT28 3</a:t>
                      </a:r>
                    </a:p>
                  </a:txBody>
                  <a:tcPr marL="9525" marR="9525" marT="9525" marB="0" anchor="ctr"/>
                </a:tc>
                <a:tc>
                  <a:txBody>
                    <a:bodyPr/>
                    <a:lstStyle/>
                    <a:p>
                      <a:pPr algn="l" fontAlgn="ctr"/>
                      <a:r>
                        <a:rPr lang="en-US" sz="1000" b="0" i="0" u="none" strike="noStrike" dirty="0">
                          <a:solidFill>
                            <a:srgbClr val="595959"/>
                          </a:solidFill>
                          <a:effectLst/>
                          <a:latin typeface="Calibri" panose="020F0502020204030204" pitchFamily="34" charset="0"/>
                        </a:rPr>
                        <a:t>Milltown, </a:t>
                      </a:r>
                      <a:r>
                        <a:rPr lang="en-US" sz="1000" b="0" i="0" u="none" strike="noStrike" dirty="0" err="1">
                          <a:solidFill>
                            <a:srgbClr val="595959"/>
                          </a:solidFill>
                          <a:effectLst/>
                          <a:latin typeface="Calibri" panose="020F0502020204030204" pitchFamily="34" charset="0"/>
                        </a:rPr>
                        <a:t>Derriaghy</a:t>
                      </a:r>
                      <a:endParaRPr lang="en-US" sz="1000" b="0" i="0" u="none" strike="noStrike" dirty="0">
                        <a:solidFill>
                          <a:srgbClr val="595959"/>
                        </a:solidFill>
                        <a:effectLst/>
                        <a:latin typeface="Calibri" panose="020F0502020204030204" pitchFamily="34" charset="0"/>
                      </a:endParaRPr>
                    </a:p>
                  </a:txBody>
                  <a:tcPr anchor="ctr"/>
                </a:tc>
                <a:tc>
                  <a:txBody>
                    <a:bodyPr/>
                    <a:lstStyle/>
                    <a:p>
                      <a:pPr algn="ctr" fontAlgn="ctr"/>
                      <a:r>
                        <a:rPr lang="en-US" sz="1000" b="0" i="0" u="none" strike="noStrike">
                          <a:solidFill>
                            <a:srgbClr val="595959"/>
                          </a:solidFill>
                          <a:effectLst/>
                          <a:latin typeface="Calibri" panose="020F0502020204030204" pitchFamily="34" charset="0"/>
                        </a:rPr>
                        <a:t>13.5%</a:t>
                      </a:r>
                    </a:p>
                  </a:txBody>
                  <a:tcPr marL="9525" marR="9525" marT="9525" marB="0" anchor="ctr"/>
                </a:tc>
                <a:extLst>
                  <a:ext uri="{0D108BD9-81ED-4DB2-BD59-A6C34878D82A}">
                    <a16:rowId xmlns:a16="http://schemas.microsoft.com/office/drawing/2014/main" xmlns="" val="10003"/>
                  </a:ext>
                </a:extLst>
              </a:tr>
              <a:tr h="252000">
                <a:tc>
                  <a:txBody>
                    <a:bodyPr/>
                    <a:lstStyle/>
                    <a:p>
                      <a:pPr algn="ctr" fontAlgn="ctr"/>
                      <a:r>
                        <a:rPr lang="en-US" sz="1000" b="0" i="0" u="none" strike="noStrike">
                          <a:solidFill>
                            <a:srgbClr val="595959"/>
                          </a:solidFill>
                          <a:effectLst/>
                          <a:latin typeface="Calibri" panose="020F0502020204030204" pitchFamily="34" charset="0"/>
                        </a:rPr>
                        <a:t>BT28 2</a:t>
                      </a:r>
                    </a:p>
                  </a:txBody>
                  <a:tcPr marL="9525" marR="9525" marT="9525" marB="0" anchor="ctr"/>
                </a:tc>
                <a:tc>
                  <a:txBody>
                    <a:bodyPr/>
                    <a:lstStyle/>
                    <a:p>
                      <a:pPr algn="l" fontAlgn="ctr"/>
                      <a:r>
                        <a:rPr lang="en-US" sz="1000" b="0" i="0" u="none" strike="noStrike" dirty="0" err="1">
                          <a:solidFill>
                            <a:srgbClr val="595959"/>
                          </a:solidFill>
                          <a:effectLst/>
                          <a:latin typeface="Calibri" panose="020F0502020204030204" pitchFamily="34" charset="0"/>
                        </a:rPr>
                        <a:t>Ballinderry</a:t>
                      </a:r>
                      <a:r>
                        <a:rPr lang="en-US" sz="1000" b="0" i="0" u="none" strike="noStrike" dirty="0">
                          <a:solidFill>
                            <a:srgbClr val="595959"/>
                          </a:solidFill>
                          <a:effectLst/>
                          <a:latin typeface="Calibri" panose="020F0502020204030204" pitchFamily="34" charset="0"/>
                        </a:rPr>
                        <a:t>,</a:t>
                      </a:r>
                      <a:r>
                        <a:rPr lang="en-US" sz="1000" b="0" i="0" u="none" strike="noStrike" baseline="0" dirty="0">
                          <a:solidFill>
                            <a:srgbClr val="595959"/>
                          </a:solidFill>
                          <a:effectLst/>
                          <a:latin typeface="Calibri" panose="020F0502020204030204" pitchFamily="34" charset="0"/>
                        </a:rPr>
                        <a:t> </a:t>
                      </a:r>
                      <a:r>
                        <a:rPr lang="en-US" sz="1000" b="0" i="0" u="none" strike="noStrike" baseline="0" dirty="0" err="1">
                          <a:solidFill>
                            <a:srgbClr val="595959"/>
                          </a:solidFill>
                          <a:effectLst/>
                          <a:latin typeface="Calibri" panose="020F0502020204030204" pitchFamily="34" charset="0"/>
                        </a:rPr>
                        <a:t>Knockmore</a:t>
                      </a:r>
                      <a:endParaRPr lang="en-US" sz="1000" b="0" i="0" u="none" strike="noStrike" dirty="0">
                        <a:solidFill>
                          <a:srgbClr val="595959"/>
                        </a:solidFill>
                        <a:effectLst/>
                        <a:latin typeface="Calibri" panose="020F0502020204030204" pitchFamily="34" charset="0"/>
                      </a:endParaRPr>
                    </a:p>
                  </a:txBody>
                  <a:tcPr anchor="ctr"/>
                </a:tc>
                <a:tc>
                  <a:txBody>
                    <a:bodyPr/>
                    <a:lstStyle/>
                    <a:p>
                      <a:pPr algn="ctr" fontAlgn="ctr"/>
                      <a:r>
                        <a:rPr lang="en-US" sz="1000" b="0" i="0" u="none" strike="noStrike">
                          <a:solidFill>
                            <a:srgbClr val="595959"/>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xmlns="" val="10004"/>
                  </a:ext>
                </a:extLst>
              </a:tr>
              <a:tr h="252000">
                <a:tc>
                  <a:txBody>
                    <a:bodyPr/>
                    <a:lstStyle/>
                    <a:p>
                      <a:pPr algn="ctr" fontAlgn="ctr"/>
                      <a:r>
                        <a:rPr lang="en-US" sz="1000" b="0" i="0" u="none" strike="noStrike">
                          <a:solidFill>
                            <a:srgbClr val="595959"/>
                          </a:solidFill>
                          <a:effectLst/>
                          <a:latin typeface="Calibri" panose="020F0502020204030204" pitchFamily="34" charset="0"/>
                        </a:rPr>
                        <a:t>BT27 5</a:t>
                      </a:r>
                    </a:p>
                  </a:txBody>
                  <a:tcPr marL="9525" marR="9525" marT="9525" marB="0" anchor="ctr"/>
                </a:tc>
                <a:tc>
                  <a:txBody>
                    <a:bodyPr/>
                    <a:lstStyle/>
                    <a:p>
                      <a:pPr algn="l" fontAlgn="ctr"/>
                      <a:r>
                        <a:rPr lang="en-US" sz="1000" b="0" i="0" u="none" strike="noStrike" dirty="0" err="1">
                          <a:solidFill>
                            <a:srgbClr val="595959"/>
                          </a:solidFill>
                          <a:effectLst/>
                          <a:latin typeface="Calibri" panose="020F0502020204030204" pitchFamily="34" charset="0"/>
                        </a:rPr>
                        <a:t>Ravernet</a:t>
                      </a:r>
                      <a:r>
                        <a:rPr lang="en-US" sz="1000" b="0" i="0" u="none" strike="noStrike" dirty="0">
                          <a:solidFill>
                            <a:srgbClr val="595959"/>
                          </a:solidFill>
                          <a:effectLst/>
                          <a:latin typeface="Calibri" panose="020F0502020204030204" pitchFamily="34" charset="0"/>
                        </a:rPr>
                        <a:t>,</a:t>
                      </a:r>
                      <a:r>
                        <a:rPr lang="en-US" sz="1000" b="0" i="0" u="none" strike="noStrike" baseline="0" dirty="0">
                          <a:solidFill>
                            <a:srgbClr val="595959"/>
                          </a:solidFill>
                          <a:effectLst/>
                          <a:latin typeface="Calibri" panose="020F0502020204030204" pitchFamily="34" charset="0"/>
                        </a:rPr>
                        <a:t> </a:t>
                      </a:r>
                      <a:r>
                        <a:rPr lang="en-US" sz="1000" b="0" i="0" u="none" strike="noStrike" baseline="0" dirty="0" err="1">
                          <a:solidFill>
                            <a:srgbClr val="595959"/>
                          </a:solidFill>
                          <a:effectLst/>
                          <a:latin typeface="Calibri" panose="020F0502020204030204" pitchFamily="34" charset="0"/>
                        </a:rPr>
                        <a:t>Drumbo</a:t>
                      </a:r>
                      <a:endParaRPr lang="en-US" sz="1000" b="0" i="0" u="none" strike="noStrike" dirty="0">
                        <a:solidFill>
                          <a:srgbClr val="595959"/>
                        </a:solidFill>
                        <a:effectLst/>
                        <a:latin typeface="Calibri" panose="020F0502020204030204" pitchFamily="34" charset="0"/>
                      </a:endParaRPr>
                    </a:p>
                  </a:txBody>
                  <a:tcPr anchor="ctr"/>
                </a:tc>
                <a:tc>
                  <a:txBody>
                    <a:bodyPr/>
                    <a:lstStyle/>
                    <a:p>
                      <a:pPr algn="ctr" fontAlgn="ctr"/>
                      <a:r>
                        <a:rPr lang="en-US" sz="1000" b="0" i="0" u="none" strike="noStrike" dirty="0">
                          <a:solidFill>
                            <a:srgbClr val="595959"/>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4219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Understanding visitor behaviour</a:t>
            </a:r>
          </a:p>
        </p:txBody>
      </p:sp>
      <p:sp>
        <p:nvSpPr>
          <p:cNvPr id="4" name="Slide Number Placeholder 3"/>
          <p:cNvSpPr>
            <a:spLocks noGrp="1"/>
          </p:cNvSpPr>
          <p:nvPr>
            <p:ph type="sldNum" sz="quarter" idx="12"/>
          </p:nvPr>
        </p:nvSpPr>
        <p:spPr/>
        <p:txBody>
          <a:bodyPr/>
          <a:lstStyle/>
          <a:p>
            <a:fld id="{53574FBD-E020-4C57-BED7-C3860BDBFCC6}" type="slidenum">
              <a:rPr lang="en-GB" smtClean="0"/>
              <a:pPr/>
              <a:t>5</a:t>
            </a:fld>
            <a:endParaRPr lang="en-GB" dirty="0"/>
          </a:p>
        </p:txBody>
      </p:sp>
      <p:graphicFrame>
        <p:nvGraphicFramePr>
          <p:cNvPr id="8" name="Content Placeholder 10"/>
          <p:cNvGraphicFramePr>
            <a:graphicFrameLocks noGrp="1"/>
          </p:cNvGraphicFramePr>
          <p:nvPr>
            <p:ph idx="13"/>
            <p:extLst>
              <p:ext uri="{D42A27DB-BD31-4B8C-83A1-F6EECF244321}">
                <p14:modId xmlns:p14="http://schemas.microsoft.com/office/powerpoint/2010/main" val="1116025124"/>
              </p:ext>
            </p:extLst>
          </p:nvPr>
        </p:nvGraphicFramePr>
        <p:xfrm>
          <a:off x="5627" y="771571"/>
          <a:ext cx="5515546" cy="2457839"/>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4"/>
          <p:cNvSpPr>
            <a:spLocks noGrp="1"/>
          </p:cNvSpPr>
          <p:nvPr>
            <p:ph idx="13"/>
          </p:nvPr>
        </p:nvSpPr>
        <p:spPr>
          <a:xfrm>
            <a:off x="5646459" y="554469"/>
            <a:ext cx="3077633" cy="3362790"/>
          </a:xfrm>
        </p:spPr>
        <p:txBody>
          <a:bodyPr>
            <a:noAutofit/>
          </a:bodyPr>
          <a:lstStyle/>
          <a:p>
            <a:r>
              <a:rPr lang="en-GB" sz="1400" dirty="0"/>
              <a:t>For every 11 trips to Lisburn City, visitors make 6 other trips to Belfast, </a:t>
            </a:r>
            <a:r>
              <a:rPr lang="en-GB" sz="1400" dirty="0" err="1"/>
              <a:t>Sprucefield</a:t>
            </a:r>
            <a:r>
              <a:rPr lang="en-GB" sz="1400" dirty="0"/>
              <a:t> or Boucher Road.</a:t>
            </a:r>
          </a:p>
          <a:p>
            <a:r>
              <a:rPr lang="en-GB" sz="1400" dirty="0"/>
              <a:t>In later months we will understand what proportion of this is </a:t>
            </a:r>
            <a:r>
              <a:rPr lang="en-GB" sz="1400" b="1" u="sng" dirty="0"/>
              <a:t>gain</a:t>
            </a:r>
            <a:r>
              <a:rPr lang="en-GB" sz="1400" dirty="0"/>
              <a:t> to the city (shoppers coming from other catchments) and what proportion is </a:t>
            </a:r>
            <a:r>
              <a:rPr lang="en-GB" sz="1400" b="1" u="sng" dirty="0"/>
              <a:t>leakage </a:t>
            </a:r>
            <a:r>
              <a:rPr lang="en-GB" sz="1400" dirty="0"/>
              <a:t>(Lisburn catchment to other areas).</a:t>
            </a:r>
          </a:p>
        </p:txBody>
      </p:sp>
      <p:graphicFrame>
        <p:nvGraphicFramePr>
          <p:cNvPr id="14" name="Content Placeholder 1"/>
          <p:cNvGraphicFramePr>
            <a:graphicFrameLocks noGrp="1"/>
          </p:cNvGraphicFramePr>
          <p:nvPr>
            <p:ph idx="13"/>
            <p:extLst>
              <p:ext uri="{D42A27DB-BD31-4B8C-83A1-F6EECF244321}">
                <p14:modId xmlns:p14="http://schemas.microsoft.com/office/powerpoint/2010/main" val="229306993"/>
              </p:ext>
            </p:extLst>
          </p:nvPr>
        </p:nvGraphicFramePr>
        <p:xfrm>
          <a:off x="8959939" y="3812222"/>
          <a:ext cx="3107081" cy="2225040"/>
        </p:xfrm>
        <a:graphic>
          <a:graphicData uri="http://schemas.openxmlformats.org/drawingml/2006/table">
            <a:tbl>
              <a:tblPr firstRow="1" lastRow="1" bandRow="1">
                <a:tableStyleId>{5C22544A-7EE6-4342-B048-85BDC9FD1C3A}</a:tableStyleId>
              </a:tblPr>
              <a:tblGrid>
                <a:gridCol w="2213114">
                  <a:extLst>
                    <a:ext uri="{9D8B030D-6E8A-4147-A177-3AD203B41FA5}">
                      <a16:colId xmlns:a16="http://schemas.microsoft.com/office/drawing/2014/main" xmlns="" val="20000"/>
                    </a:ext>
                  </a:extLst>
                </a:gridCol>
                <a:gridCol w="893967">
                  <a:extLst>
                    <a:ext uri="{9D8B030D-6E8A-4147-A177-3AD203B41FA5}">
                      <a16:colId xmlns:a16="http://schemas.microsoft.com/office/drawing/2014/main" xmlns="" val="20001"/>
                    </a:ext>
                  </a:extLst>
                </a:gridCol>
              </a:tblGrid>
              <a:tr h="370840">
                <a:tc>
                  <a:txBody>
                    <a:bodyPr/>
                    <a:lstStyle/>
                    <a:p>
                      <a:r>
                        <a:rPr lang="en-US" sz="1000" dirty="0"/>
                        <a:t>Interaction</a:t>
                      </a:r>
                      <a:r>
                        <a:rPr lang="en-US" sz="1000" baseline="0" dirty="0"/>
                        <a:t> &amp; Spend</a:t>
                      </a:r>
                      <a:endParaRPr lang="en-US" sz="1000" dirty="0"/>
                    </a:p>
                  </a:txBody>
                  <a:tcPr anchor="ctr"/>
                </a:tc>
                <a:tc>
                  <a:txBody>
                    <a:bodyPr/>
                    <a:lstStyle/>
                    <a:p>
                      <a:pPr algn="ctr"/>
                      <a:r>
                        <a:rPr lang="en-US" sz="1000" dirty="0"/>
                        <a:t>July / August</a:t>
                      </a:r>
                    </a:p>
                  </a:txBody>
                  <a:tcPr anchor="ctr"/>
                </a:tc>
                <a:extLst>
                  <a:ext uri="{0D108BD9-81ED-4DB2-BD59-A6C34878D82A}">
                    <a16:rowId xmlns:a16="http://schemas.microsoft.com/office/drawing/2014/main" xmlns="" val="10000"/>
                  </a:ext>
                </a:extLst>
              </a:tr>
              <a:tr h="370840">
                <a:tc>
                  <a:txBody>
                    <a:bodyPr/>
                    <a:lstStyle/>
                    <a:p>
                      <a:pPr algn="l" fontAlgn="ctr"/>
                      <a:r>
                        <a:rPr lang="en-GB" sz="1000" b="0" i="0" u="none" strike="noStrike" dirty="0">
                          <a:solidFill>
                            <a:schemeClr val="tx1">
                              <a:lumMod val="65000"/>
                              <a:lumOff val="35000"/>
                            </a:schemeClr>
                          </a:solidFill>
                          <a:effectLst/>
                          <a:latin typeface="+mn-lt"/>
                        </a:rPr>
                        <a:t>Rate</a:t>
                      </a:r>
                      <a:r>
                        <a:rPr lang="en-GB" sz="1000" b="0" i="0" u="none" strike="noStrike" baseline="0" dirty="0">
                          <a:solidFill>
                            <a:schemeClr val="tx1">
                              <a:lumMod val="65000"/>
                              <a:lumOff val="35000"/>
                            </a:schemeClr>
                          </a:solidFill>
                          <a:effectLst/>
                          <a:latin typeface="+mn-lt"/>
                        </a:rPr>
                        <a:t> of Retailer Interaction</a:t>
                      </a:r>
                      <a:endParaRPr lang="en-GB" sz="1000" b="0" i="0" u="none" strike="noStrike" dirty="0">
                        <a:solidFill>
                          <a:schemeClr val="tx1">
                            <a:lumMod val="65000"/>
                            <a:lumOff val="35000"/>
                          </a:schemeClr>
                        </a:solidFill>
                        <a:effectLst/>
                        <a:latin typeface="+mn-lt"/>
                      </a:endParaRP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xmlns="" val="10001"/>
                  </a:ext>
                </a:extLst>
              </a:tr>
              <a:tr h="370840">
                <a:tc>
                  <a:txBody>
                    <a:bodyPr/>
                    <a:lstStyle/>
                    <a:p>
                      <a:pPr algn="l" fontAlgn="ctr"/>
                      <a:r>
                        <a:rPr lang="en-GB" sz="1000" b="0" i="0" u="none" strike="noStrike" dirty="0">
                          <a:solidFill>
                            <a:schemeClr val="tx1">
                              <a:lumMod val="65000"/>
                              <a:lumOff val="35000"/>
                            </a:schemeClr>
                          </a:solidFill>
                          <a:effectLst/>
                          <a:latin typeface="+mn-lt"/>
                        </a:rPr>
                        <a:t>Average Retail Spend</a:t>
                      </a: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xmlns="" val="10002"/>
                  </a:ext>
                </a:extLst>
              </a:tr>
              <a:tr h="370840">
                <a:tc>
                  <a:txBody>
                    <a:bodyPr/>
                    <a:lstStyle/>
                    <a:p>
                      <a:pPr algn="l" fontAlgn="ctr"/>
                      <a:r>
                        <a:rPr lang="en-GB" sz="1000" b="0" i="0" u="none" strike="noStrike" dirty="0">
                          <a:solidFill>
                            <a:schemeClr val="tx1">
                              <a:lumMod val="65000"/>
                              <a:lumOff val="35000"/>
                            </a:schemeClr>
                          </a:solidFill>
                          <a:effectLst/>
                          <a:latin typeface="+mn-lt"/>
                        </a:rPr>
                        <a:t>Rate of Food</a:t>
                      </a:r>
                      <a:r>
                        <a:rPr lang="en-GB" sz="1000" b="0" i="0" u="none" strike="noStrike" baseline="0" dirty="0">
                          <a:solidFill>
                            <a:schemeClr val="tx1">
                              <a:lumMod val="65000"/>
                              <a:lumOff val="35000"/>
                            </a:schemeClr>
                          </a:solidFill>
                          <a:effectLst/>
                          <a:latin typeface="+mn-lt"/>
                        </a:rPr>
                        <a:t> &amp; Beverage Interaction</a:t>
                      </a:r>
                      <a:endParaRPr lang="en-GB" sz="1000" b="0" i="0" u="none" strike="noStrike" dirty="0">
                        <a:solidFill>
                          <a:schemeClr val="tx1">
                            <a:lumMod val="65000"/>
                            <a:lumOff val="35000"/>
                          </a:schemeClr>
                        </a:solidFill>
                        <a:effectLst/>
                        <a:latin typeface="+mn-lt"/>
                      </a:endParaRP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46%</a:t>
                      </a:r>
                    </a:p>
                  </a:txBody>
                  <a:tcPr marL="9525" marR="9525" marT="9525" marB="0" anchor="ctr"/>
                </a:tc>
                <a:extLst>
                  <a:ext uri="{0D108BD9-81ED-4DB2-BD59-A6C34878D82A}">
                    <a16:rowId xmlns:a16="http://schemas.microsoft.com/office/drawing/2014/main" xmlns="" val="10003"/>
                  </a:ext>
                </a:extLst>
              </a:tr>
              <a:tr h="370840">
                <a:tc>
                  <a:txBody>
                    <a:bodyPr/>
                    <a:lstStyle/>
                    <a:p>
                      <a:pPr algn="l" fontAlgn="ctr"/>
                      <a:r>
                        <a:rPr lang="en-GB" sz="1000" b="0" i="0" u="none" strike="noStrike" dirty="0">
                          <a:solidFill>
                            <a:schemeClr val="tx1">
                              <a:lumMod val="65000"/>
                              <a:lumOff val="35000"/>
                            </a:schemeClr>
                          </a:solidFill>
                          <a:effectLst/>
                          <a:latin typeface="+mn-lt"/>
                        </a:rPr>
                        <a:t>Average Food &amp; beverage Spend</a:t>
                      </a: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£13.38</a:t>
                      </a:r>
                    </a:p>
                  </a:txBody>
                  <a:tcPr marL="9525" marR="9525" marT="9525" marB="0" anchor="ctr"/>
                </a:tc>
                <a:extLst>
                  <a:ext uri="{0D108BD9-81ED-4DB2-BD59-A6C34878D82A}">
                    <a16:rowId xmlns:a16="http://schemas.microsoft.com/office/drawing/2014/main" xmlns="" val="10004"/>
                  </a:ext>
                </a:extLst>
              </a:tr>
              <a:tr h="370840">
                <a:tc>
                  <a:txBody>
                    <a:bodyPr/>
                    <a:lstStyle/>
                    <a:p>
                      <a:pPr algn="l" fontAlgn="ctr"/>
                      <a:r>
                        <a:rPr lang="en-GB" sz="1000" b="1" i="0" u="none" strike="noStrike" dirty="0">
                          <a:solidFill>
                            <a:schemeClr val="bg1"/>
                          </a:solidFill>
                          <a:effectLst/>
                          <a:latin typeface="+mn-lt"/>
                        </a:rPr>
                        <a:t>Overall</a:t>
                      </a:r>
                      <a:r>
                        <a:rPr lang="en-GB" sz="1000" b="1" i="0" u="none" strike="noStrike" baseline="0" dirty="0">
                          <a:solidFill>
                            <a:schemeClr val="bg1"/>
                          </a:solidFill>
                          <a:effectLst/>
                          <a:latin typeface="+mn-lt"/>
                        </a:rPr>
                        <a:t> Average Spend</a:t>
                      </a:r>
                      <a:endParaRPr lang="en-GB" sz="1000" b="1" i="0" u="none" strike="noStrike" dirty="0">
                        <a:solidFill>
                          <a:schemeClr val="bg1"/>
                        </a:solidFill>
                        <a:effectLst/>
                        <a:latin typeface="+mn-lt"/>
                      </a:endParaRPr>
                    </a:p>
                  </a:txBody>
                  <a:tcPr anchor="ctr"/>
                </a:tc>
                <a:tc>
                  <a:txBody>
                    <a:bodyPr/>
                    <a:lstStyle/>
                    <a:p>
                      <a:pPr algn="ctr" fontAlgn="ctr"/>
                      <a:r>
                        <a:rPr lang="en-US" sz="1000" b="1" i="0" u="none" strike="noStrike" dirty="0">
                          <a:solidFill>
                            <a:schemeClr val="bg1"/>
                          </a:solidFill>
                          <a:effectLst/>
                          <a:latin typeface="Calibri" panose="020F0502020204030204" pitchFamily="34" charset="0"/>
                        </a:rPr>
                        <a:t>£55</a:t>
                      </a:r>
                    </a:p>
                  </a:txBody>
                  <a:tcPr marL="9525" marR="9525" marT="9525" marB="0" anchor="ctr"/>
                </a:tc>
                <a:extLst>
                  <a:ext uri="{0D108BD9-81ED-4DB2-BD59-A6C34878D82A}">
                    <a16:rowId xmlns:a16="http://schemas.microsoft.com/office/drawing/2014/main" xmlns="" val="10005"/>
                  </a:ext>
                </a:extLst>
              </a:tr>
            </a:tbl>
          </a:graphicData>
        </a:graphic>
      </p:graphicFrame>
      <p:sp>
        <p:nvSpPr>
          <p:cNvPr id="15" name="Content Placeholder 4"/>
          <p:cNvSpPr>
            <a:spLocks noGrp="1"/>
          </p:cNvSpPr>
          <p:nvPr>
            <p:ph idx="13"/>
          </p:nvPr>
        </p:nvSpPr>
        <p:spPr>
          <a:xfrm>
            <a:off x="8974664" y="554469"/>
            <a:ext cx="3077633" cy="3011532"/>
          </a:xfrm>
        </p:spPr>
        <p:txBody>
          <a:bodyPr>
            <a:noAutofit/>
          </a:bodyPr>
          <a:lstStyle/>
          <a:p>
            <a:r>
              <a:rPr lang="en-GB" sz="1400" dirty="0"/>
              <a:t>Visitors are engaging :</a:t>
            </a:r>
          </a:p>
          <a:p>
            <a:pPr marL="171450" indent="-171450">
              <a:buFont typeface="Arial" panose="020B0604020202020204" pitchFamily="34" charset="0"/>
              <a:buChar char="•"/>
            </a:pPr>
            <a:r>
              <a:rPr lang="en-GB" sz="1400" dirty="0"/>
              <a:t>Retail interaction is strong at 74%</a:t>
            </a:r>
          </a:p>
          <a:p>
            <a:pPr marL="171450" indent="-171450">
              <a:buFont typeface="Arial" panose="020B0604020202020204" pitchFamily="34" charset="0"/>
              <a:buChar char="•"/>
            </a:pPr>
            <a:r>
              <a:rPr lang="en-GB" sz="1400" dirty="0"/>
              <a:t>Food and beverage interaction is excellent at 46% (expected 30%)</a:t>
            </a:r>
          </a:p>
          <a:p>
            <a:pPr marL="171450" indent="-171450">
              <a:buFont typeface="Arial" panose="020B0604020202020204" pitchFamily="34" charset="0"/>
              <a:buChar char="•"/>
            </a:pPr>
            <a:r>
              <a:rPr lang="en-GB" sz="1400" dirty="0"/>
              <a:t>Choice of Restaurants at 70% is better side of average compared to other locations.</a:t>
            </a:r>
          </a:p>
        </p:txBody>
      </p:sp>
      <p:grpSp>
        <p:nvGrpSpPr>
          <p:cNvPr id="16" name="Group 15"/>
          <p:cNvGrpSpPr/>
          <p:nvPr/>
        </p:nvGrpSpPr>
        <p:grpSpPr>
          <a:xfrm>
            <a:off x="543378" y="3566001"/>
            <a:ext cx="7873222" cy="2241640"/>
            <a:chOff x="327377" y="554469"/>
            <a:chExt cx="7873222" cy="2241640"/>
          </a:xfrm>
        </p:grpSpPr>
        <p:sp>
          <p:nvSpPr>
            <p:cNvPr id="17" name="TextBox 16"/>
            <p:cNvSpPr txBox="1"/>
            <p:nvPr/>
          </p:nvSpPr>
          <p:spPr>
            <a:xfrm>
              <a:off x="327378" y="554469"/>
              <a:ext cx="1544012" cy="246221"/>
            </a:xfrm>
            <a:prstGeom prst="rect">
              <a:avLst/>
            </a:prstGeom>
            <a:noFill/>
          </p:spPr>
          <p:txBody>
            <a:bodyPr wrap="none">
              <a:spAutoFit/>
            </a:bodyPr>
            <a:lstStyle/>
            <a:p>
              <a:pPr eaLnBrk="1" fontAlgn="auto" hangingPunct="1">
                <a:spcBef>
                  <a:spcPts val="0"/>
                </a:spcBef>
                <a:spcAft>
                  <a:spcPts val="0"/>
                </a:spcAft>
                <a:defRPr/>
              </a:pPr>
              <a:r>
                <a:rPr lang="en-US" sz="1000" b="1" dirty="0">
                  <a:solidFill>
                    <a:schemeClr val="tx1">
                      <a:lumMod val="65000"/>
                      <a:lumOff val="35000"/>
                    </a:schemeClr>
                  </a:solidFill>
                  <a:latin typeface="+mj-lt"/>
                  <a:ea typeface="Open Sans" panose="020B0606030504020204" pitchFamily="34" charset="0"/>
                  <a:cs typeface="Open Sans" panose="020B0606030504020204" pitchFamily="34" charset="0"/>
                </a:rPr>
                <a:t>Lisburn City Centre Ratings</a:t>
              </a:r>
            </a:p>
          </p:txBody>
        </p:sp>
        <p:grpSp>
          <p:nvGrpSpPr>
            <p:cNvPr id="18" name="Group 17"/>
            <p:cNvGrpSpPr/>
            <p:nvPr/>
          </p:nvGrpSpPr>
          <p:grpSpPr>
            <a:xfrm>
              <a:off x="327378" y="905727"/>
              <a:ext cx="7873221" cy="385854"/>
              <a:chOff x="499254" y="1110444"/>
              <a:chExt cx="7873221" cy="385854"/>
            </a:xfrm>
          </p:grpSpPr>
          <p:cxnSp>
            <p:nvCxnSpPr>
              <p:cNvPr id="34" name="Straight Connector 33"/>
              <p:cNvCxnSpPr/>
              <p:nvPr/>
            </p:nvCxnSpPr>
            <p:spPr bwMode="auto">
              <a:xfrm>
                <a:off x="499254" y="1385877"/>
                <a:ext cx="787322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499254" y="1385877"/>
                <a:ext cx="5176800" cy="0"/>
              </a:xfrm>
              <a:prstGeom prst="line">
                <a:avLst/>
              </a:prstGeom>
              <a:ln w="7620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503266" y="1110444"/>
                <a:ext cx="925253" cy="230832"/>
              </a:xfrm>
              <a:prstGeom prst="rect">
                <a:avLst/>
              </a:prstGeom>
              <a:noFill/>
            </p:spPr>
            <p:txBody>
              <a:bodyPr wrap="none">
                <a:spAutoFit/>
              </a:bodyPr>
              <a:lstStyle/>
              <a:p>
                <a:pPr eaLnBrk="1" fontAlgn="auto" hangingPunct="1">
                  <a:spcBef>
                    <a:spcPts val="0"/>
                  </a:spcBef>
                  <a:spcAft>
                    <a:spcPts val="0"/>
                  </a:spcAft>
                  <a:defRPr/>
                </a:pPr>
                <a:r>
                  <a:rPr lang="en-US" sz="900" dirty="0">
                    <a:solidFill>
                      <a:schemeClr val="tx1">
                        <a:lumMod val="65000"/>
                        <a:lumOff val="35000"/>
                      </a:schemeClr>
                    </a:solidFill>
                    <a:latin typeface="+mj-lt"/>
                    <a:ea typeface="Open Sans" panose="020B0606030504020204" pitchFamily="34" charset="0"/>
                    <a:cs typeface="Open Sans" panose="020B0606030504020204" pitchFamily="34" charset="0"/>
                  </a:rPr>
                  <a:t>Choice of Shops</a:t>
                </a:r>
              </a:p>
            </p:txBody>
          </p:sp>
          <p:sp>
            <p:nvSpPr>
              <p:cNvPr id="37" name="TextBox 36"/>
              <p:cNvSpPr txBox="1"/>
              <p:nvPr/>
            </p:nvSpPr>
            <p:spPr bwMode="auto">
              <a:xfrm>
                <a:off x="5507529" y="1250077"/>
                <a:ext cx="334018"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66</a:t>
                </a:r>
              </a:p>
            </p:txBody>
          </p:sp>
        </p:grpSp>
        <p:grpSp>
          <p:nvGrpSpPr>
            <p:cNvPr id="19" name="Group 18"/>
            <p:cNvGrpSpPr/>
            <p:nvPr/>
          </p:nvGrpSpPr>
          <p:grpSpPr>
            <a:xfrm>
              <a:off x="327378" y="1407558"/>
              <a:ext cx="7873221" cy="384887"/>
              <a:chOff x="499254" y="1110444"/>
              <a:chExt cx="7873221" cy="384887"/>
            </a:xfrm>
          </p:grpSpPr>
          <p:cxnSp>
            <p:nvCxnSpPr>
              <p:cNvPr id="30" name="Straight Connector 29"/>
              <p:cNvCxnSpPr/>
              <p:nvPr/>
            </p:nvCxnSpPr>
            <p:spPr bwMode="auto">
              <a:xfrm>
                <a:off x="499254" y="1385877"/>
                <a:ext cx="787322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499254" y="1385877"/>
                <a:ext cx="5691600" cy="0"/>
              </a:xfrm>
              <a:prstGeom prst="line">
                <a:avLst/>
              </a:prstGeom>
              <a:ln w="7620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503266" y="1110444"/>
                <a:ext cx="1200970" cy="230832"/>
              </a:xfrm>
              <a:prstGeom prst="rect">
                <a:avLst/>
              </a:prstGeom>
              <a:noFill/>
            </p:spPr>
            <p:txBody>
              <a:bodyPr wrap="none">
                <a:spAutoFit/>
              </a:bodyPr>
              <a:lstStyle/>
              <a:p>
                <a:pPr eaLnBrk="1" fontAlgn="auto" hangingPunct="1">
                  <a:spcBef>
                    <a:spcPts val="0"/>
                  </a:spcBef>
                  <a:spcAft>
                    <a:spcPts val="0"/>
                  </a:spcAft>
                  <a:defRPr/>
                </a:pPr>
                <a:r>
                  <a:rPr lang="en-US" sz="900" dirty="0">
                    <a:solidFill>
                      <a:schemeClr val="tx1">
                        <a:lumMod val="65000"/>
                        <a:lumOff val="35000"/>
                      </a:schemeClr>
                    </a:solidFill>
                    <a:latin typeface="+mj-lt"/>
                    <a:ea typeface="Open Sans" panose="020B0606030504020204" pitchFamily="34" charset="0"/>
                    <a:cs typeface="Open Sans" panose="020B0606030504020204" pitchFamily="34" charset="0"/>
                  </a:rPr>
                  <a:t>Choice of Restaurants</a:t>
                </a:r>
              </a:p>
            </p:txBody>
          </p:sp>
          <p:sp>
            <p:nvSpPr>
              <p:cNvPr id="33" name="TextBox 32"/>
              <p:cNvSpPr txBox="1"/>
              <p:nvPr/>
            </p:nvSpPr>
            <p:spPr bwMode="auto">
              <a:xfrm>
                <a:off x="6029599" y="1249110"/>
                <a:ext cx="322510"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72</a:t>
                </a:r>
              </a:p>
            </p:txBody>
          </p:sp>
        </p:grpSp>
        <p:grpSp>
          <p:nvGrpSpPr>
            <p:cNvPr id="20" name="Group 19"/>
            <p:cNvGrpSpPr/>
            <p:nvPr/>
          </p:nvGrpSpPr>
          <p:grpSpPr>
            <a:xfrm>
              <a:off x="327377" y="1895733"/>
              <a:ext cx="7873221" cy="378499"/>
              <a:chOff x="499254" y="1110444"/>
              <a:chExt cx="7873221" cy="378499"/>
            </a:xfrm>
          </p:grpSpPr>
          <p:cxnSp>
            <p:nvCxnSpPr>
              <p:cNvPr id="26" name="Straight Connector 25"/>
              <p:cNvCxnSpPr/>
              <p:nvPr/>
            </p:nvCxnSpPr>
            <p:spPr bwMode="auto">
              <a:xfrm>
                <a:off x="499254" y="1385877"/>
                <a:ext cx="787322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499254" y="1385877"/>
                <a:ext cx="6109200" cy="0"/>
              </a:xfrm>
              <a:prstGeom prst="line">
                <a:avLst/>
              </a:prstGeom>
              <a:ln w="7620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bwMode="auto">
              <a:xfrm>
                <a:off x="503266" y="1110444"/>
                <a:ext cx="1713931" cy="230832"/>
              </a:xfrm>
              <a:prstGeom prst="rect">
                <a:avLst/>
              </a:prstGeom>
              <a:noFill/>
            </p:spPr>
            <p:txBody>
              <a:bodyPr wrap="none">
                <a:spAutoFit/>
              </a:bodyPr>
              <a:lstStyle/>
              <a:p>
                <a:pPr eaLnBrk="1" fontAlgn="auto" hangingPunct="1">
                  <a:spcBef>
                    <a:spcPts val="0"/>
                  </a:spcBef>
                  <a:spcAft>
                    <a:spcPts val="0"/>
                  </a:spcAft>
                  <a:defRPr/>
                </a:pPr>
                <a:r>
                  <a:rPr lang="en-US" sz="900" dirty="0">
                    <a:solidFill>
                      <a:schemeClr val="tx1">
                        <a:lumMod val="65000"/>
                        <a:lumOff val="35000"/>
                      </a:schemeClr>
                    </a:solidFill>
                    <a:latin typeface="+mj-lt"/>
                    <a:ea typeface="Open Sans" panose="020B0606030504020204" pitchFamily="34" charset="0"/>
                    <a:cs typeface="Open Sans" panose="020B0606030504020204" pitchFamily="34" charset="0"/>
                  </a:rPr>
                  <a:t>Choice of Entertainment Options</a:t>
                </a:r>
              </a:p>
            </p:txBody>
          </p:sp>
          <p:sp>
            <p:nvSpPr>
              <p:cNvPr id="29" name="TextBox 28"/>
              <p:cNvSpPr txBox="1"/>
              <p:nvPr/>
            </p:nvSpPr>
            <p:spPr bwMode="auto">
              <a:xfrm>
                <a:off x="6440171" y="1242722"/>
                <a:ext cx="336565"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78</a:t>
                </a:r>
              </a:p>
            </p:txBody>
          </p:sp>
        </p:grpSp>
        <p:grpSp>
          <p:nvGrpSpPr>
            <p:cNvPr id="21" name="Group 20"/>
            <p:cNvGrpSpPr/>
            <p:nvPr/>
          </p:nvGrpSpPr>
          <p:grpSpPr>
            <a:xfrm>
              <a:off x="327377" y="2407044"/>
              <a:ext cx="7873221" cy="389065"/>
              <a:chOff x="499254" y="1110444"/>
              <a:chExt cx="7873221" cy="389065"/>
            </a:xfrm>
          </p:grpSpPr>
          <p:cxnSp>
            <p:nvCxnSpPr>
              <p:cNvPr id="22" name="Straight Connector 21"/>
              <p:cNvCxnSpPr/>
              <p:nvPr/>
            </p:nvCxnSpPr>
            <p:spPr bwMode="auto">
              <a:xfrm>
                <a:off x="499254" y="1385877"/>
                <a:ext cx="787322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499254" y="1385877"/>
                <a:ext cx="5486400" cy="0"/>
              </a:xfrm>
              <a:prstGeom prst="line">
                <a:avLst/>
              </a:prstGeom>
              <a:ln w="7620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503266" y="1110444"/>
                <a:ext cx="1550424" cy="230832"/>
              </a:xfrm>
              <a:prstGeom prst="rect">
                <a:avLst/>
              </a:prstGeom>
              <a:noFill/>
            </p:spPr>
            <p:txBody>
              <a:bodyPr wrap="none">
                <a:spAutoFit/>
              </a:bodyPr>
              <a:lstStyle/>
              <a:p>
                <a:pPr eaLnBrk="1" fontAlgn="auto" hangingPunct="1">
                  <a:spcBef>
                    <a:spcPts val="0"/>
                  </a:spcBef>
                  <a:spcAft>
                    <a:spcPts val="0"/>
                  </a:spcAft>
                  <a:defRPr/>
                </a:pPr>
                <a:r>
                  <a:rPr lang="en-US" sz="900" dirty="0">
                    <a:solidFill>
                      <a:schemeClr val="tx1">
                        <a:lumMod val="65000"/>
                        <a:lumOff val="35000"/>
                      </a:schemeClr>
                    </a:solidFill>
                    <a:latin typeface="+mj-lt"/>
                    <a:ea typeface="Open Sans" panose="020B0606030504020204" pitchFamily="34" charset="0"/>
                    <a:cs typeface="Open Sans" panose="020B0606030504020204" pitchFamily="34" charset="0"/>
                  </a:rPr>
                  <a:t>Cleanliness of the City Centre</a:t>
                </a:r>
              </a:p>
            </p:txBody>
          </p:sp>
          <p:sp>
            <p:nvSpPr>
              <p:cNvPr id="25" name="TextBox 24"/>
              <p:cNvSpPr txBox="1"/>
              <p:nvPr/>
            </p:nvSpPr>
            <p:spPr bwMode="auto">
              <a:xfrm>
                <a:off x="5818465" y="1253288"/>
                <a:ext cx="334378"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70</a:t>
                </a:r>
              </a:p>
            </p:txBody>
          </p:sp>
        </p:grpSp>
      </p:grpSp>
    </p:spTree>
    <p:extLst>
      <p:ext uri="{BB962C8B-B14F-4D97-AF65-F5344CB8AC3E}">
        <p14:creationId xmlns:p14="http://schemas.microsoft.com/office/powerpoint/2010/main" val="214124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Understanding visitor opinions</a:t>
            </a:r>
          </a:p>
        </p:txBody>
      </p:sp>
      <p:sp>
        <p:nvSpPr>
          <p:cNvPr id="4" name="Slide Number Placeholder 3"/>
          <p:cNvSpPr>
            <a:spLocks noGrp="1"/>
          </p:cNvSpPr>
          <p:nvPr>
            <p:ph type="sldNum" sz="quarter" idx="12"/>
          </p:nvPr>
        </p:nvSpPr>
        <p:spPr/>
        <p:txBody>
          <a:bodyPr/>
          <a:lstStyle/>
          <a:p>
            <a:fld id="{53574FBD-E020-4C57-BED7-C3860BDBFCC6}" type="slidenum">
              <a:rPr lang="en-GB" smtClean="0"/>
              <a:pPr/>
              <a:t>6</a:t>
            </a:fld>
            <a:endParaRPr lang="en-GB" dirty="0"/>
          </a:p>
        </p:txBody>
      </p:sp>
      <p:graphicFrame>
        <p:nvGraphicFramePr>
          <p:cNvPr id="7" name="Content Placeholder 1"/>
          <p:cNvGraphicFramePr>
            <a:graphicFrameLocks noGrp="1"/>
          </p:cNvGraphicFramePr>
          <p:nvPr>
            <p:ph idx="13"/>
            <p:extLst>
              <p:ext uri="{D42A27DB-BD31-4B8C-83A1-F6EECF244321}">
                <p14:modId xmlns:p14="http://schemas.microsoft.com/office/powerpoint/2010/main" val="2154557933"/>
              </p:ext>
            </p:extLst>
          </p:nvPr>
        </p:nvGraphicFramePr>
        <p:xfrm>
          <a:off x="8960004" y="875956"/>
          <a:ext cx="3060000" cy="185420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xmlns="" val="20000"/>
                    </a:ext>
                  </a:extLst>
                </a:gridCol>
                <a:gridCol w="1368000">
                  <a:extLst>
                    <a:ext uri="{9D8B030D-6E8A-4147-A177-3AD203B41FA5}">
                      <a16:colId xmlns:a16="http://schemas.microsoft.com/office/drawing/2014/main" xmlns="" val="20001"/>
                    </a:ext>
                  </a:extLst>
                </a:gridCol>
              </a:tblGrid>
              <a:tr h="370840">
                <a:tc>
                  <a:txBody>
                    <a:bodyPr/>
                    <a:lstStyle/>
                    <a:p>
                      <a:r>
                        <a:rPr lang="en-US" sz="1000" dirty="0"/>
                        <a:t>Ratings Attribute</a:t>
                      </a:r>
                    </a:p>
                  </a:txBody>
                  <a:tcPr anchor="ctr"/>
                </a:tc>
                <a:tc>
                  <a:txBody>
                    <a:bodyPr/>
                    <a:lstStyle/>
                    <a:p>
                      <a:r>
                        <a:rPr lang="en-US" sz="1000" dirty="0"/>
                        <a:t>Correlation </a:t>
                      </a:r>
                      <a:r>
                        <a:rPr lang="en-US" sz="1000" i="1" u="none" dirty="0"/>
                        <a:t>to NPS</a:t>
                      </a:r>
                      <a:endParaRPr lang="en-US" sz="1000" dirty="0"/>
                    </a:p>
                  </a:txBody>
                  <a:tcPr anchor="ctr"/>
                </a:tc>
                <a:extLst>
                  <a:ext uri="{0D108BD9-81ED-4DB2-BD59-A6C34878D82A}">
                    <a16:rowId xmlns:a16="http://schemas.microsoft.com/office/drawing/2014/main" xmlns="" val="10000"/>
                  </a:ext>
                </a:extLst>
              </a:tr>
              <a:tr h="370840">
                <a:tc>
                  <a:txBody>
                    <a:bodyPr/>
                    <a:lstStyle/>
                    <a:p>
                      <a:pPr algn="l" fontAlgn="ctr"/>
                      <a:r>
                        <a:rPr lang="en-GB" sz="1000" b="0" i="0" u="none" strike="noStrike" dirty="0">
                          <a:solidFill>
                            <a:schemeClr val="tx1">
                              <a:lumMod val="65000"/>
                              <a:lumOff val="35000"/>
                            </a:schemeClr>
                          </a:solidFill>
                          <a:effectLst/>
                          <a:latin typeface="+mn-lt"/>
                        </a:rPr>
                        <a:t> Range of shops</a:t>
                      </a: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0.69</a:t>
                      </a:r>
                    </a:p>
                  </a:txBody>
                  <a:tcPr marL="9525" marR="9525" marT="9525" marB="0" anchor="ctr"/>
                </a:tc>
                <a:extLst>
                  <a:ext uri="{0D108BD9-81ED-4DB2-BD59-A6C34878D82A}">
                    <a16:rowId xmlns:a16="http://schemas.microsoft.com/office/drawing/2014/main" xmlns="" val="10001"/>
                  </a:ext>
                </a:extLst>
              </a:tr>
              <a:tr h="370840">
                <a:tc>
                  <a:txBody>
                    <a:bodyPr/>
                    <a:lstStyle/>
                    <a:p>
                      <a:pPr algn="l" fontAlgn="ctr"/>
                      <a:r>
                        <a:rPr lang="en-GB" sz="1000" b="0" i="0" u="none" strike="noStrike" dirty="0">
                          <a:solidFill>
                            <a:schemeClr val="tx1">
                              <a:lumMod val="65000"/>
                              <a:lumOff val="35000"/>
                            </a:schemeClr>
                          </a:solidFill>
                          <a:effectLst/>
                          <a:latin typeface="+mn-lt"/>
                        </a:rPr>
                        <a:t> Range of Restaurants</a:t>
                      </a: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0.30</a:t>
                      </a:r>
                    </a:p>
                  </a:txBody>
                  <a:tcPr marL="9525" marR="9525" marT="9525" marB="0" anchor="ctr"/>
                </a:tc>
                <a:extLst>
                  <a:ext uri="{0D108BD9-81ED-4DB2-BD59-A6C34878D82A}">
                    <a16:rowId xmlns:a16="http://schemas.microsoft.com/office/drawing/2014/main" xmlns="" val="10002"/>
                  </a:ext>
                </a:extLst>
              </a:tr>
              <a:tr h="370840">
                <a:tc>
                  <a:txBody>
                    <a:bodyPr/>
                    <a:lstStyle/>
                    <a:p>
                      <a:pPr algn="l" fontAlgn="ctr"/>
                      <a:r>
                        <a:rPr lang="en-GB" sz="1000" b="0" i="0" u="none" strike="noStrike" dirty="0">
                          <a:solidFill>
                            <a:schemeClr val="tx1">
                              <a:lumMod val="65000"/>
                              <a:lumOff val="35000"/>
                            </a:schemeClr>
                          </a:solidFill>
                          <a:effectLst/>
                          <a:latin typeface="+mn-lt"/>
                        </a:rPr>
                        <a:t> Range</a:t>
                      </a:r>
                      <a:r>
                        <a:rPr lang="en-GB" sz="1000" b="0" i="0" u="none" strike="noStrike" baseline="0" dirty="0">
                          <a:solidFill>
                            <a:schemeClr val="tx1">
                              <a:lumMod val="65000"/>
                              <a:lumOff val="35000"/>
                            </a:schemeClr>
                          </a:solidFill>
                          <a:effectLst/>
                          <a:latin typeface="+mn-lt"/>
                        </a:rPr>
                        <a:t> of Entertainment</a:t>
                      </a:r>
                      <a:endParaRPr lang="en-GB" sz="1000" b="0" i="0" u="none" strike="noStrike" dirty="0">
                        <a:solidFill>
                          <a:schemeClr val="tx1">
                            <a:lumMod val="65000"/>
                            <a:lumOff val="35000"/>
                          </a:schemeClr>
                        </a:solidFill>
                        <a:effectLst/>
                        <a:latin typeface="+mn-lt"/>
                      </a:endParaRP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0.30</a:t>
                      </a:r>
                    </a:p>
                  </a:txBody>
                  <a:tcPr marL="9525" marR="9525" marT="9525" marB="0" anchor="ctr"/>
                </a:tc>
                <a:extLst>
                  <a:ext uri="{0D108BD9-81ED-4DB2-BD59-A6C34878D82A}">
                    <a16:rowId xmlns:a16="http://schemas.microsoft.com/office/drawing/2014/main" xmlns="" val="10003"/>
                  </a:ext>
                </a:extLst>
              </a:tr>
              <a:tr h="370840">
                <a:tc>
                  <a:txBody>
                    <a:bodyPr/>
                    <a:lstStyle/>
                    <a:p>
                      <a:pPr algn="l" fontAlgn="ctr"/>
                      <a:r>
                        <a:rPr lang="en-GB" sz="1000" b="0" i="0" u="none" strike="noStrike" dirty="0">
                          <a:solidFill>
                            <a:schemeClr val="tx1">
                              <a:lumMod val="65000"/>
                              <a:lumOff val="35000"/>
                            </a:schemeClr>
                          </a:solidFill>
                          <a:effectLst/>
                          <a:latin typeface="+mn-lt"/>
                        </a:rPr>
                        <a:t> Cleanliness</a:t>
                      </a:r>
                    </a:p>
                  </a:txBody>
                  <a:tcPr anchor="ctr"/>
                </a:tc>
                <a:tc>
                  <a:txBody>
                    <a:bodyPr/>
                    <a:lstStyle/>
                    <a:p>
                      <a:pPr algn="ctr" fontAlgn="ctr"/>
                      <a:r>
                        <a:rPr lang="en-US" sz="1000" b="0" i="0" u="none" strike="noStrike" dirty="0">
                          <a:solidFill>
                            <a:schemeClr val="tx1">
                              <a:lumMod val="65000"/>
                              <a:lumOff val="35000"/>
                            </a:schemeClr>
                          </a:solidFill>
                          <a:effectLst/>
                          <a:latin typeface="Calibri" panose="020F0502020204030204" pitchFamily="34" charset="0"/>
                        </a:rPr>
                        <a:t>0.52</a:t>
                      </a:r>
                    </a:p>
                  </a:txBody>
                  <a:tcPr marL="9525" marR="9525" marT="9525" marB="0" anchor="ctr"/>
                </a:tc>
                <a:extLst>
                  <a:ext uri="{0D108BD9-81ED-4DB2-BD59-A6C34878D82A}">
                    <a16:rowId xmlns:a16="http://schemas.microsoft.com/office/drawing/2014/main" xmlns="" val="10004"/>
                  </a:ext>
                </a:extLst>
              </a:tr>
            </a:tbl>
          </a:graphicData>
        </a:graphic>
      </p:graphicFrame>
      <p:sp>
        <p:nvSpPr>
          <p:cNvPr id="41" name="Content Placeholder 2"/>
          <p:cNvSpPr>
            <a:spLocks noGrp="1"/>
          </p:cNvSpPr>
          <p:nvPr>
            <p:ph idx="1"/>
          </p:nvPr>
        </p:nvSpPr>
        <p:spPr>
          <a:xfrm>
            <a:off x="130914" y="554469"/>
            <a:ext cx="8572820" cy="5622494"/>
          </a:xfrm>
        </p:spPr>
        <p:txBody>
          <a:bodyPr>
            <a:normAutofit/>
          </a:bodyPr>
          <a:lstStyle/>
          <a:p>
            <a:pPr marL="171450" indent="-171450">
              <a:buFont typeface="Arial" panose="020B0604020202020204" pitchFamily="34" charset="0"/>
              <a:buChar char="•"/>
            </a:pPr>
            <a:r>
              <a:rPr lang="en-GB" sz="1600" dirty="0"/>
              <a:t>Current Net Promoter Score = minus 11  (poor)</a:t>
            </a:r>
          </a:p>
          <a:p>
            <a:pPr marL="628650" lvl="1" indent="-171450">
              <a:buFont typeface="Arial" panose="020B0604020202020204" pitchFamily="34" charset="0"/>
              <a:buChar char="•"/>
            </a:pPr>
            <a:r>
              <a:rPr lang="en-GB" sz="1550" dirty="0"/>
              <a:t>Promoters = 20, Passives = 48, Detractors = 32</a:t>
            </a:r>
          </a:p>
          <a:p>
            <a:pPr marL="171450" indent="-171450">
              <a:buFont typeface="Arial" panose="020B0604020202020204" pitchFamily="34" charset="0"/>
              <a:buChar char="•"/>
            </a:pPr>
            <a:r>
              <a:rPr lang="en-GB" sz="1600" dirty="0"/>
              <a:t>Biggest reported problem for visitors is Choice of Shops (corroborated by correlation)</a:t>
            </a:r>
          </a:p>
          <a:p>
            <a:pPr marL="628650" lvl="1" indent="-171450">
              <a:buFont typeface="Arial" panose="020B0604020202020204" pitchFamily="34" charset="0"/>
              <a:buChar char="•"/>
            </a:pPr>
            <a:r>
              <a:rPr lang="en-GB" sz="1550" dirty="0"/>
              <a:t>Unsure as yet if this based on:</a:t>
            </a:r>
          </a:p>
          <a:p>
            <a:pPr marL="1085850" lvl="2" indent="-171450">
              <a:buFont typeface="Arial" panose="020B0604020202020204" pitchFamily="34" charset="0"/>
              <a:buChar char="•"/>
            </a:pPr>
            <a:r>
              <a:rPr lang="en-GB" sz="1400" dirty="0"/>
              <a:t>Gradual decline</a:t>
            </a:r>
          </a:p>
          <a:p>
            <a:pPr marL="1085850" lvl="2" indent="-171450">
              <a:buFont typeface="Arial" panose="020B0604020202020204" pitchFamily="34" charset="0"/>
              <a:buChar char="•"/>
            </a:pPr>
            <a:r>
              <a:rPr lang="en-GB" sz="1400" dirty="0"/>
              <a:t>Consumer mismatch</a:t>
            </a:r>
          </a:p>
          <a:p>
            <a:pPr marL="1085850" lvl="2" indent="-171450">
              <a:buFont typeface="Arial" panose="020B0604020202020204" pitchFamily="34" charset="0"/>
              <a:buChar char="•"/>
            </a:pPr>
            <a:r>
              <a:rPr lang="en-GB" sz="1400" dirty="0"/>
              <a:t>Failed promise (over-promotion)</a:t>
            </a:r>
          </a:p>
          <a:p>
            <a:pPr marL="171450" indent="-171450">
              <a:buFont typeface="Arial" panose="020B0604020202020204" pitchFamily="34" charset="0"/>
              <a:buChar char="•"/>
            </a:pPr>
            <a:r>
              <a:rPr lang="en-GB" sz="1700" dirty="0"/>
              <a:t>Shops of strategic significance (destination stores) are:</a:t>
            </a:r>
          </a:p>
          <a:p>
            <a:pPr marL="628650" lvl="1" indent="-171450">
              <a:buFont typeface="Arial" panose="020B0604020202020204" pitchFamily="34" charset="0"/>
              <a:buChar char="•"/>
            </a:pPr>
            <a:r>
              <a:rPr lang="en-GB" sz="1400" dirty="0"/>
              <a:t>Green’s</a:t>
            </a:r>
          </a:p>
          <a:p>
            <a:pPr marL="628650" lvl="1" indent="-171450">
              <a:buFont typeface="Arial" panose="020B0604020202020204" pitchFamily="34" charset="0"/>
              <a:buChar char="•"/>
            </a:pPr>
            <a:r>
              <a:rPr lang="en-GB" sz="1400" dirty="0"/>
              <a:t>Primark</a:t>
            </a:r>
          </a:p>
          <a:p>
            <a:pPr marL="628650" lvl="1" indent="-171450">
              <a:buFont typeface="Arial" panose="020B0604020202020204" pitchFamily="34" charset="0"/>
              <a:buChar char="•"/>
            </a:pPr>
            <a:r>
              <a:rPr lang="en-GB" sz="1400" dirty="0"/>
              <a:t>Boots</a:t>
            </a:r>
          </a:p>
          <a:p>
            <a:pPr marL="628650" lvl="1" indent="-171450">
              <a:buFont typeface="Arial" panose="020B0604020202020204" pitchFamily="34" charset="0"/>
              <a:buChar char="•"/>
            </a:pPr>
            <a:r>
              <a:rPr lang="en-GB" sz="1400" dirty="0" err="1"/>
              <a:t>Poundland</a:t>
            </a:r>
            <a:endParaRPr lang="en-GB" sz="1400" dirty="0"/>
          </a:p>
          <a:p>
            <a:pPr marL="628650" lvl="1" indent="-171450">
              <a:buFont typeface="Arial" panose="020B0604020202020204" pitchFamily="34" charset="0"/>
              <a:buChar char="•"/>
            </a:pPr>
            <a:r>
              <a:rPr lang="en-GB" sz="1400" dirty="0" err="1"/>
              <a:t>Menarys</a:t>
            </a:r>
            <a:endParaRPr lang="en-GB" sz="1400" dirty="0"/>
          </a:p>
        </p:txBody>
      </p:sp>
      <p:graphicFrame>
        <p:nvGraphicFramePr>
          <p:cNvPr id="42" name="Chart 41"/>
          <p:cNvGraphicFramePr/>
          <p:nvPr>
            <p:extLst>
              <p:ext uri="{D42A27DB-BD31-4B8C-83A1-F6EECF244321}">
                <p14:modId xmlns:p14="http://schemas.microsoft.com/office/powerpoint/2010/main" val="2678112695"/>
              </p:ext>
            </p:extLst>
          </p:nvPr>
        </p:nvGraphicFramePr>
        <p:xfrm>
          <a:off x="8680254" y="2852625"/>
          <a:ext cx="3619500" cy="3148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19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Key emerging points so far</a:t>
            </a:r>
          </a:p>
        </p:txBody>
      </p:sp>
      <p:sp>
        <p:nvSpPr>
          <p:cNvPr id="4" name="Slide Number Placeholder 3"/>
          <p:cNvSpPr>
            <a:spLocks noGrp="1"/>
          </p:cNvSpPr>
          <p:nvPr>
            <p:ph type="sldNum" sz="quarter" idx="12"/>
          </p:nvPr>
        </p:nvSpPr>
        <p:spPr/>
        <p:txBody>
          <a:bodyPr/>
          <a:lstStyle/>
          <a:p>
            <a:fld id="{53574FBD-E020-4C57-BED7-C3860BDBFCC6}" type="slidenum">
              <a:rPr lang="en-GB" smtClean="0"/>
              <a:pPr/>
              <a:t>7</a:t>
            </a:fld>
            <a:endParaRPr lang="en-GB" dirty="0"/>
          </a:p>
        </p:txBody>
      </p:sp>
      <p:sp>
        <p:nvSpPr>
          <p:cNvPr id="11" name="Content Placeholder 2"/>
          <p:cNvSpPr>
            <a:spLocks noGrp="1"/>
          </p:cNvSpPr>
          <p:nvPr>
            <p:ph idx="1"/>
          </p:nvPr>
        </p:nvSpPr>
        <p:spPr>
          <a:xfrm>
            <a:off x="130914" y="554469"/>
            <a:ext cx="8572820" cy="5622494"/>
          </a:xfrm>
        </p:spPr>
        <p:txBody>
          <a:bodyPr>
            <a:normAutofit/>
          </a:bodyPr>
          <a:lstStyle/>
          <a:p>
            <a:pPr marL="171450" indent="-171450">
              <a:buFont typeface="Arial" panose="020B0604020202020204" pitchFamily="34" charset="0"/>
              <a:buChar char="•"/>
            </a:pPr>
            <a:r>
              <a:rPr lang="en-GB" sz="1400" dirty="0"/>
              <a:t>Little evidence of Castlereagh accessing Lisburn City Centre – despite it representing 30% of Council population</a:t>
            </a:r>
          </a:p>
          <a:p>
            <a:pPr marL="171450" indent="-171450">
              <a:buFont typeface="Arial" panose="020B0604020202020204" pitchFamily="34" charset="0"/>
              <a:buChar char="•"/>
            </a:pPr>
            <a:r>
              <a:rPr lang="en-GB" sz="1400" dirty="0"/>
              <a:t>Strong use of Food and Beverage offer in Lisburn City – despite ‘average’ ratings of choice and offer</a:t>
            </a:r>
          </a:p>
          <a:p>
            <a:pPr marL="171450" indent="-171450">
              <a:buFont typeface="Arial" panose="020B0604020202020204" pitchFamily="34" charset="0"/>
              <a:buChar char="•"/>
            </a:pPr>
            <a:r>
              <a:rPr lang="en-GB" sz="1400" dirty="0"/>
              <a:t>Choice of shops in Lisburn a threat to maintaining existing visitor base</a:t>
            </a:r>
          </a:p>
          <a:p>
            <a:pPr marL="171450" indent="-171450">
              <a:buFont typeface="Arial" panose="020B0604020202020204" pitchFamily="34" charset="0"/>
              <a:buChar char="•"/>
            </a:pPr>
            <a:r>
              <a:rPr lang="en-GB" sz="1400" dirty="0"/>
              <a:t>Increasing engagement to average levels would bring £19m comparison goods spend per year</a:t>
            </a:r>
          </a:p>
          <a:p>
            <a:endParaRPr lang="en-GB" sz="1400" dirty="0"/>
          </a:p>
          <a:p>
            <a:endParaRPr lang="en-GB" sz="1400" dirty="0"/>
          </a:p>
          <a:p>
            <a:r>
              <a:rPr lang="en-GB" sz="1400" b="1" dirty="0"/>
              <a:t>Suggested next steps – for consideration</a:t>
            </a:r>
          </a:p>
          <a:p>
            <a:pPr marL="171450" indent="-171450">
              <a:buFont typeface="Arial" panose="020B0604020202020204" pitchFamily="34" charset="0"/>
              <a:buChar char="•"/>
            </a:pPr>
            <a:r>
              <a:rPr lang="en-GB" sz="1400" dirty="0"/>
              <a:t>Continue to monitor visitor base</a:t>
            </a:r>
          </a:p>
          <a:p>
            <a:pPr marL="171450" indent="-171450">
              <a:buFont typeface="Arial" panose="020B0604020202020204" pitchFamily="34" charset="0"/>
              <a:buChar char="•"/>
            </a:pPr>
            <a:r>
              <a:rPr lang="en-GB" sz="1400" dirty="0"/>
              <a:t>‘Lisburn-avoider’ study to </a:t>
            </a:r>
            <a:r>
              <a:rPr lang="en-GB" sz="1400"/>
              <a:t>qualify their perceptions </a:t>
            </a:r>
            <a:r>
              <a:rPr lang="en-GB" sz="1400" dirty="0"/>
              <a:t>of Lisburn and reasons for going elsewhere</a:t>
            </a:r>
          </a:p>
          <a:p>
            <a:pPr marL="171450" indent="-171450">
              <a:buFont typeface="Arial" panose="020B0604020202020204" pitchFamily="34" charset="0"/>
              <a:buChar char="•"/>
            </a:pPr>
            <a:r>
              <a:rPr lang="en-GB" sz="1400" dirty="0"/>
              <a:t>‘Multiple-ready’ document to alert brands to Lisburn’s professional visitor management</a:t>
            </a:r>
          </a:p>
        </p:txBody>
      </p:sp>
      <p:sp>
        <p:nvSpPr>
          <p:cNvPr id="12" name="Content Placeholder 4"/>
          <p:cNvSpPr>
            <a:spLocks noGrp="1"/>
          </p:cNvSpPr>
          <p:nvPr>
            <p:ph idx="13"/>
          </p:nvPr>
        </p:nvSpPr>
        <p:spPr>
          <a:xfrm>
            <a:off x="8974664" y="554469"/>
            <a:ext cx="3077633" cy="5622494"/>
          </a:xfrm>
        </p:spPr>
        <p:txBody>
          <a:bodyPr>
            <a:normAutofit/>
          </a:bodyPr>
          <a:lstStyle/>
          <a:p>
            <a:r>
              <a:rPr lang="en-GB" sz="1400" u="sng" dirty="0"/>
              <a:t>Travel times</a:t>
            </a:r>
            <a:r>
              <a:rPr lang="en-GB" sz="1200" dirty="0"/>
              <a:t>:</a:t>
            </a:r>
          </a:p>
          <a:p>
            <a:endParaRPr lang="en-GB" sz="1200" dirty="0"/>
          </a:p>
          <a:p>
            <a:r>
              <a:rPr lang="en-GB" sz="1200" dirty="0"/>
              <a:t>Carryduff to Belfast City = 26 minutes</a:t>
            </a:r>
          </a:p>
          <a:p>
            <a:r>
              <a:rPr lang="en-GB" sz="1200" dirty="0"/>
              <a:t>Carryduff to Lisburn City = 21 minutes</a:t>
            </a:r>
          </a:p>
          <a:p>
            <a:endParaRPr lang="en-GB" sz="1200" dirty="0"/>
          </a:p>
          <a:p>
            <a:r>
              <a:rPr lang="en-GB" sz="1200" dirty="0"/>
              <a:t>Four Winds to Belfast City = 21 minutes</a:t>
            </a:r>
          </a:p>
          <a:p>
            <a:r>
              <a:rPr lang="en-GB" sz="1200" dirty="0"/>
              <a:t>Four Winds to Lisburn = 22 minutes</a:t>
            </a:r>
          </a:p>
          <a:p>
            <a:endParaRPr lang="en-GB" sz="1200" dirty="0"/>
          </a:p>
          <a:p>
            <a:r>
              <a:rPr lang="en-GB" sz="1200" dirty="0" err="1"/>
              <a:t>Purdysburn</a:t>
            </a:r>
            <a:r>
              <a:rPr lang="en-GB" sz="1200" dirty="0"/>
              <a:t> to Belfast City = 20 minutes</a:t>
            </a:r>
          </a:p>
          <a:p>
            <a:r>
              <a:rPr lang="en-GB" sz="1200" dirty="0" err="1"/>
              <a:t>Purdysburn</a:t>
            </a:r>
            <a:r>
              <a:rPr lang="en-GB" sz="1200" dirty="0"/>
              <a:t> to Lisburn = 20 minutes</a:t>
            </a:r>
          </a:p>
          <a:p>
            <a:endParaRPr lang="en-GB" sz="1200" dirty="0"/>
          </a:p>
          <a:p>
            <a:endParaRPr lang="en-GB" sz="1200" dirty="0"/>
          </a:p>
          <a:p>
            <a:endParaRPr lang="en-GB" sz="1200" dirty="0"/>
          </a:p>
        </p:txBody>
      </p:sp>
    </p:spTree>
    <p:extLst>
      <p:ext uri="{BB962C8B-B14F-4D97-AF65-F5344CB8AC3E}">
        <p14:creationId xmlns:p14="http://schemas.microsoft.com/office/powerpoint/2010/main" val="215482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mn-lt"/>
              </a:rPr>
              <a:t>Disclaimer</a:t>
            </a:r>
          </a:p>
        </p:txBody>
      </p:sp>
      <p:sp>
        <p:nvSpPr>
          <p:cNvPr id="3" name="Content Placeholder 2"/>
          <p:cNvSpPr>
            <a:spLocks noGrp="1"/>
          </p:cNvSpPr>
          <p:nvPr>
            <p:ph idx="1"/>
          </p:nvPr>
        </p:nvSpPr>
        <p:spPr/>
        <p:txBody>
          <a:bodyPr anchor="ctr">
            <a:normAutofit/>
          </a:bodyPr>
          <a:lstStyle/>
          <a:p>
            <a:pPr fontAlgn="base">
              <a:lnSpc>
                <a:spcPct val="150000"/>
              </a:lnSpc>
              <a:spcBef>
                <a:spcPts val="800"/>
              </a:spcBef>
              <a:spcAft>
                <a:spcPts val="400"/>
              </a:spcAft>
              <a:buClr>
                <a:srgbClr val="288FCE"/>
              </a:buClr>
              <a:buSzPct val="70000"/>
            </a:pPr>
            <a:r>
              <a:rPr lang="en-GB" sz="1000" dirty="0">
                <a:latin typeface="Nobel"/>
                <a:cs typeface="Arial" pitchFamily="34" charset="0"/>
              </a:rPr>
              <a:t>No part of this report may be reproduced or transmitted in any form or by any means, or stored in any retrieval system of any nature without the prior written permission of CARD Group.</a:t>
            </a:r>
          </a:p>
          <a:p>
            <a:pPr fontAlgn="base">
              <a:lnSpc>
                <a:spcPct val="150000"/>
              </a:lnSpc>
              <a:spcBef>
                <a:spcPts val="800"/>
              </a:spcBef>
              <a:spcAft>
                <a:spcPts val="400"/>
              </a:spcAft>
              <a:buClr>
                <a:srgbClr val="288FCE"/>
              </a:buClr>
              <a:buSzPct val="70000"/>
            </a:pPr>
            <a:r>
              <a:rPr lang="en-GB" sz="1000" dirty="0">
                <a:latin typeface="Nobel"/>
                <a:cs typeface="Arial" pitchFamily="34" charset="0"/>
              </a:rPr>
              <a:t>CARD Group warrants that reasonable skill and care has been used in preparing this report.  Notwithstanding this warranty CARD Group shall not be under liability for any loss of profit, business, revenues or any special indirect or consequential damage of any nature whatsoever or loss of anticipated saving or for any increased costs sustained by the client or his or her servants or agents arising in any way whether directly or indirectly  as a result of reliance on this publication or of any error or defect in this publication.  </a:t>
            </a:r>
          </a:p>
          <a:p>
            <a:pPr fontAlgn="base">
              <a:lnSpc>
                <a:spcPct val="150000"/>
              </a:lnSpc>
              <a:spcBef>
                <a:spcPts val="800"/>
              </a:spcBef>
              <a:spcAft>
                <a:spcPts val="400"/>
              </a:spcAft>
              <a:buClr>
                <a:srgbClr val="288FCE"/>
              </a:buClr>
              <a:buSzPct val="70000"/>
            </a:pPr>
            <a:r>
              <a:rPr lang="en-GB" sz="1000" dirty="0">
                <a:latin typeface="Nobel"/>
                <a:cs typeface="Arial" pitchFamily="34" charset="0"/>
              </a:rPr>
              <a:t>CARD Group makes no warranty, either express or implied, as to the accuracy of any data used in preparing this report nor as to any projections contained in this report which are necessarily of a subjective nature and subject to uncertainty and which constitute only CARD Group's opinion as to likely future trends or events based on information known to CARD Group at the date of this publication.</a:t>
            </a:r>
          </a:p>
          <a:p>
            <a:pPr fontAlgn="base">
              <a:lnSpc>
                <a:spcPct val="150000"/>
              </a:lnSpc>
              <a:spcBef>
                <a:spcPts val="800"/>
              </a:spcBef>
              <a:spcAft>
                <a:spcPts val="400"/>
              </a:spcAft>
              <a:buClr>
                <a:srgbClr val="288FCE"/>
              </a:buClr>
              <a:buSzPct val="70000"/>
            </a:pPr>
            <a:r>
              <a:rPr lang="en-GB" sz="1000" dirty="0">
                <a:latin typeface="Nobel"/>
                <a:cs typeface="Arial" pitchFamily="34" charset="0"/>
              </a:rPr>
              <a:t>This publication is intended for use only by the client for whom it was prepared and shall not be quoted or made public in any way without CARD Group's written consent.  CARD Group shall not in any circumstances be under any liability whatsoever to any other person for any loss or damage arising in any way as a result of reliance on this publication. </a:t>
            </a:r>
          </a:p>
          <a:p>
            <a:pPr fontAlgn="base">
              <a:lnSpc>
                <a:spcPct val="150000"/>
              </a:lnSpc>
              <a:spcBef>
                <a:spcPts val="800"/>
              </a:spcBef>
              <a:spcAft>
                <a:spcPts val="400"/>
              </a:spcAft>
              <a:buClr>
                <a:srgbClr val="288FCE"/>
              </a:buClr>
              <a:buSzPct val="70000"/>
            </a:pPr>
            <a:r>
              <a:rPr lang="en-GB" sz="1000" dirty="0">
                <a:latin typeface="Nobel"/>
                <a:cs typeface="Arial" pitchFamily="34" charset="0"/>
              </a:rPr>
              <a:t>This publication is made available to you subject to CARD Group's terms of engagement to which your attention is hereby drawn</a:t>
            </a:r>
            <a:r>
              <a:rPr lang="en-GB" sz="1000" dirty="0">
                <a:cs typeface="Arial" pitchFamily="34" charset="0"/>
              </a:rPr>
              <a:t>.</a:t>
            </a:r>
            <a:endParaRPr lang="en-GB" sz="1000" dirty="0"/>
          </a:p>
        </p:txBody>
      </p:sp>
      <p:sp>
        <p:nvSpPr>
          <p:cNvPr id="4" name="Slide Number Placeholder 3"/>
          <p:cNvSpPr>
            <a:spLocks noGrp="1"/>
          </p:cNvSpPr>
          <p:nvPr>
            <p:ph type="sldNum" sz="quarter" idx="12"/>
          </p:nvPr>
        </p:nvSpPr>
        <p:spPr/>
        <p:txBody>
          <a:bodyPr/>
          <a:lstStyle/>
          <a:p>
            <a:fld id="{53574FBD-E020-4C57-BED7-C3860BDBFCC6}" type="slidenum">
              <a:rPr lang="en-GB" smtClean="0"/>
              <a:pPr/>
              <a:t>8</a:t>
            </a:fld>
            <a:endParaRPr lang="en-GB" dirty="0"/>
          </a:p>
        </p:txBody>
      </p:sp>
      <p:sp>
        <p:nvSpPr>
          <p:cNvPr id="6" name="Content Placeholder 5"/>
          <p:cNvSpPr>
            <a:spLocks noGrp="1"/>
          </p:cNvSpPr>
          <p:nvPr>
            <p:ph idx="13"/>
          </p:nvPr>
        </p:nvSpPr>
        <p:spPr/>
        <p:txBody>
          <a:bodyPr>
            <a:normAutofit/>
          </a:bodyPr>
          <a:lstStyle/>
          <a:p>
            <a:r>
              <a:rPr lang="en-GB" dirty="0"/>
              <a:t>For further information please contact:</a:t>
            </a:r>
          </a:p>
          <a:p>
            <a:endParaRPr lang="en-GB" dirty="0"/>
          </a:p>
          <a:p>
            <a:pPr>
              <a:lnSpc>
                <a:spcPct val="100000"/>
              </a:lnSpc>
            </a:pPr>
            <a:r>
              <a:rPr lang="en-GB" dirty="0"/>
              <a:t>Albert Hamilton</a:t>
            </a:r>
          </a:p>
          <a:p>
            <a:pPr>
              <a:lnSpc>
                <a:spcPct val="100000"/>
              </a:lnSpc>
            </a:pPr>
            <a:r>
              <a:rPr lang="en-GB" dirty="0"/>
              <a:t>Chief Executive</a:t>
            </a:r>
          </a:p>
          <a:p>
            <a:pPr>
              <a:lnSpc>
                <a:spcPct val="100000"/>
              </a:lnSpc>
            </a:pPr>
            <a:r>
              <a:rPr lang="en-GB" dirty="0">
                <a:hlinkClick r:id="rId2"/>
              </a:rPr>
              <a:t>albert.hamilton@card-group.com</a:t>
            </a:r>
            <a:r>
              <a:rPr lang="en-GB" dirty="0"/>
              <a:t> </a:t>
            </a:r>
          </a:p>
          <a:p>
            <a:pPr>
              <a:lnSpc>
                <a:spcPct val="100000"/>
              </a:lnSpc>
            </a:pPr>
            <a:r>
              <a:rPr lang="en-GB" dirty="0"/>
              <a:t>+44 (0) 78 1211 1262</a:t>
            </a:r>
          </a:p>
          <a:p>
            <a:pPr>
              <a:lnSpc>
                <a:spcPct val="100000"/>
              </a:lnSpc>
            </a:pPr>
            <a:endParaRPr lang="en-GB" dirty="0"/>
          </a:p>
          <a:p>
            <a:pPr>
              <a:lnSpc>
                <a:spcPct val="100000"/>
              </a:lnSpc>
            </a:pPr>
            <a:r>
              <a:rPr lang="en-GB" dirty="0"/>
              <a:t>Niall Murphy</a:t>
            </a:r>
          </a:p>
          <a:p>
            <a:pPr>
              <a:lnSpc>
                <a:spcPct val="100000"/>
              </a:lnSpc>
            </a:pPr>
            <a:r>
              <a:rPr lang="en-GB" dirty="0"/>
              <a:t>Senior Analyst</a:t>
            </a:r>
          </a:p>
          <a:p>
            <a:pPr>
              <a:lnSpc>
                <a:spcPct val="100000"/>
              </a:lnSpc>
            </a:pPr>
            <a:r>
              <a:rPr lang="en-GB" dirty="0">
                <a:hlinkClick r:id="rId3"/>
              </a:rPr>
              <a:t>niall.murphy@card-group.com</a:t>
            </a:r>
            <a:r>
              <a:rPr lang="en-GB" dirty="0"/>
              <a:t> </a:t>
            </a:r>
          </a:p>
          <a:p>
            <a:pPr>
              <a:lnSpc>
                <a:spcPct val="100000"/>
              </a:lnSpc>
            </a:pPr>
            <a:r>
              <a:rPr lang="en-GB" dirty="0"/>
              <a:t>+44 (0) 78 4939 6385</a:t>
            </a:r>
          </a:p>
          <a:p>
            <a:pPr>
              <a:lnSpc>
                <a:spcPct val="100000"/>
              </a:lnSpc>
            </a:pPr>
            <a:endParaRPr lang="en-GB" dirty="0"/>
          </a:p>
          <a:p>
            <a:pPr>
              <a:lnSpc>
                <a:spcPct val="100000"/>
              </a:lnSpc>
            </a:pPr>
            <a:r>
              <a:rPr lang="en-GB" dirty="0"/>
              <a:t>CARD Group head office</a:t>
            </a:r>
          </a:p>
          <a:p>
            <a:pPr>
              <a:lnSpc>
                <a:spcPct val="100000"/>
              </a:lnSpc>
            </a:pPr>
            <a:r>
              <a:rPr lang="en-GB" dirty="0">
                <a:hlinkClick r:id="rId4"/>
              </a:rPr>
              <a:t>hello@card-group.com</a:t>
            </a:r>
            <a:endParaRPr lang="en-GB" dirty="0"/>
          </a:p>
          <a:p>
            <a:pPr>
              <a:lnSpc>
                <a:spcPct val="100000"/>
              </a:lnSpc>
            </a:pPr>
            <a:r>
              <a:rPr lang="en-GB" dirty="0"/>
              <a:t>+44 (0) 28 9447 7463</a:t>
            </a:r>
          </a:p>
        </p:txBody>
      </p:sp>
    </p:spTree>
    <p:extLst>
      <p:ext uri="{BB962C8B-B14F-4D97-AF65-F5344CB8AC3E}">
        <p14:creationId xmlns:p14="http://schemas.microsoft.com/office/powerpoint/2010/main" val="193792840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632E62"/>
      </a:dk2>
      <a:lt2>
        <a:srgbClr val="EAE5EB"/>
      </a:lt2>
      <a:accent1>
        <a:srgbClr val="665EB8"/>
      </a:accent1>
      <a:accent2>
        <a:srgbClr val="755DD9"/>
      </a:accent2>
      <a:accent3>
        <a:srgbClr val="9B57D3"/>
      </a:accent3>
      <a:accent4>
        <a:srgbClr val="5982DB"/>
      </a:accent4>
      <a:accent5>
        <a:srgbClr val="45A5ED"/>
      </a:accent5>
      <a:accent6>
        <a:srgbClr val="0066FF"/>
      </a:accent6>
      <a:hlink>
        <a:srgbClr val="666699"/>
      </a:hlink>
      <a:folHlink>
        <a:srgbClr val="7E64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41298</TotalTime>
  <Words>1155</Words>
  <Application>Microsoft Office PowerPoint</Application>
  <PresentationFormat>Widescreen</PresentationFormat>
  <Paragraphs>203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Nobel</vt:lpstr>
      <vt:lpstr>Open Sans</vt:lpstr>
      <vt:lpstr>Times New Roman</vt:lpstr>
      <vt:lpstr>Office Theme</vt:lpstr>
      <vt:lpstr>Lisburn Visitors Overview to LCCC Corporate Team - September 2016  Albert Hamilton</vt:lpstr>
      <vt:lpstr>Recap on Objectives &amp; C-COM</vt:lpstr>
      <vt:lpstr>Consumers Living in Catchment </vt:lpstr>
      <vt:lpstr>Visitors coming to Lisburn City</vt:lpstr>
      <vt:lpstr>Understanding visitor behaviour</vt:lpstr>
      <vt:lpstr>Understanding visitor opinions</vt:lpstr>
      <vt:lpstr>Key emerging points so far</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BSM Retailer Sentiment Report</dc:title>
  <dc:creator>Frankie Sewell</dc:creator>
  <cp:lastModifiedBy>Yvonne Burke</cp:lastModifiedBy>
  <cp:revision>1844</cp:revision>
  <cp:lastPrinted>2016-02-24T23:03:05Z</cp:lastPrinted>
  <dcterms:created xsi:type="dcterms:W3CDTF">2015-01-06T15:28:42Z</dcterms:created>
  <dcterms:modified xsi:type="dcterms:W3CDTF">2016-09-22T13:56:12Z</dcterms:modified>
</cp:coreProperties>
</file>